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tags/tag43.xml" ContentType="application/vnd.openxmlformats-officedocument.presentationml.tags+xml"/>
  <Override PartName="/ppt/notesSlides/notesSlide50.xml" ContentType="application/vnd.openxmlformats-officedocument.presentationml.notesSlide+xml"/>
  <Override PartName="/ppt/tags/tag44.xml" ContentType="application/vnd.openxmlformats-officedocument.presentationml.tags+xml"/>
  <Override PartName="/ppt/notesSlides/notesSlide51.xml" ContentType="application/vnd.openxmlformats-officedocument.presentationml.notesSlide+xml"/>
  <Override PartName="/ppt/tags/tag45.xml" ContentType="application/vnd.openxmlformats-officedocument.presentationml.tags+xml"/>
  <Override PartName="/ppt/notesSlides/notesSlide52.xml" ContentType="application/vnd.openxmlformats-officedocument.presentationml.notesSlide+xml"/>
  <Override PartName="/ppt/tags/tag46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7.xml" ContentType="application/vnd.openxmlformats-officedocument.presentationml.tags+xml"/>
  <Override PartName="/ppt/notesSlides/notesSlide55.xml" ContentType="application/vnd.openxmlformats-officedocument.presentationml.notesSlide+xml"/>
  <Override PartName="/ppt/tags/tag48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53.xml" ContentType="application/vnd.openxmlformats-officedocument.presentationml.tags+xml"/>
  <Override PartName="/ppt/notesSlides/notesSlide6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4" r:id="rId2"/>
    <p:sldMasterId id="2147483736" r:id="rId3"/>
  </p:sldMasterIdLst>
  <p:notesMasterIdLst>
    <p:notesMasterId r:id="rId68"/>
  </p:notesMasterIdLst>
  <p:sldIdLst>
    <p:sldId id="256" r:id="rId4"/>
    <p:sldId id="283" r:id="rId5"/>
    <p:sldId id="287" r:id="rId6"/>
    <p:sldId id="288" r:id="rId7"/>
    <p:sldId id="289" r:id="rId8"/>
    <p:sldId id="290" r:id="rId9"/>
    <p:sldId id="291" r:id="rId10"/>
    <p:sldId id="293" r:id="rId11"/>
    <p:sldId id="284" r:id="rId12"/>
    <p:sldId id="285" r:id="rId13"/>
    <p:sldId id="336" r:id="rId14"/>
    <p:sldId id="337" r:id="rId15"/>
    <p:sldId id="338" r:id="rId16"/>
    <p:sldId id="339" r:id="rId17"/>
    <p:sldId id="335" r:id="rId18"/>
    <p:sldId id="345" r:id="rId19"/>
    <p:sldId id="350" r:id="rId20"/>
    <p:sldId id="260" r:id="rId21"/>
    <p:sldId id="347" r:id="rId22"/>
    <p:sldId id="271" r:id="rId23"/>
    <p:sldId id="334" r:id="rId24"/>
    <p:sldId id="330" r:id="rId25"/>
    <p:sldId id="331" r:id="rId26"/>
    <p:sldId id="332" r:id="rId27"/>
    <p:sldId id="333" r:id="rId28"/>
    <p:sldId id="310" r:id="rId29"/>
    <p:sldId id="297" r:id="rId30"/>
    <p:sldId id="298" r:id="rId31"/>
    <p:sldId id="299" r:id="rId32"/>
    <p:sldId id="300" r:id="rId33"/>
    <p:sldId id="301" r:id="rId34"/>
    <p:sldId id="302" r:id="rId35"/>
    <p:sldId id="272" r:id="rId36"/>
    <p:sldId id="303" r:id="rId37"/>
    <p:sldId id="304" r:id="rId38"/>
    <p:sldId id="305" r:id="rId39"/>
    <p:sldId id="326" r:id="rId40"/>
    <p:sldId id="259" r:id="rId41"/>
    <p:sldId id="325" r:id="rId42"/>
    <p:sldId id="264" r:id="rId43"/>
    <p:sldId id="329" r:id="rId44"/>
    <p:sldId id="327" r:id="rId45"/>
    <p:sldId id="328" r:id="rId46"/>
    <p:sldId id="311" r:id="rId47"/>
    <p:sldId id="294" r:id="rId48"/>
    <p:sldId id="295" r:id="rId49"/>
    <p:sldId id="296" r:id="rId50"/>
    <p:sldId id="317" r:id="rId51"/>
    <p:sldId id="340" r:id="rId52"/>
    <p:sldId id="341" r:id="rId53"/>
    <p:sldId id="342" r:id="rId54"/>
    <p:sldId id="343" r:id="rId55"/>
    <p:sldId id="344" r:id="rId56"/>
    <p:sldId id="324" r:id="rId57"/>
    <p:sldId id="322" r:id="rId58"/>
    <p:sldId id="323" r:id="rId59"/>
    <p:sldId id="321" r:id="rId60"/>
    <p:sldId id="318" r:id="rId61"/>
    <p:sldId id="319" r:id="rId62"/>
    <p:sldId id="320" r:id="rId63"/>
    <p:sldId id="286" r:id="rId64"/>
    <p:sldId id="349" r:id="rId65"/>
    <p:sldId id="266" r:id="rId66"/>
    <p:sldId id="309" r:id="rId67"/>
  </p:sldIdLst>
  <p:sldSz cx="9144000" cy="5143500" type="screen16x9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23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73" y="77"/>
      </p:cViewPr>
      <p:guideLst>
        <p:guide orient="horz" pos="1121"/>
        <p:guide pos="2880"/>
        <p:guide orient="horz" pos="1720"/>
        <p:guide orient="horz" pos="2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192D4-BE52-4428-8006-3D89590ABF2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9E5BD6F-0D31-4A16-894C-F6B5B78409E8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</a:t>
          </a:r>
          <a:endParaRPr lang="en-US" altLang="zh-CN" sz="1100" dirty="0"/>
        </a:p>
        <a:p>
          <a:pPr>
            <a:lnSpc>
              <a:spcPct val="100000"/>
            </a:lnSpc>
          </a:pPr>
          <a:r>
            <a:rPr lang="zh-CN" altLang="en-US" sz="1100" dirty="0"/>
            <a:t>通过</a:t>
          </a:r>
        </a:p>
      </dgm:t>
    </dgm:pt>
    <dgm:pt modelId="{B2DD8252-0BBA-42B7-8D36-2727B474310B}" type="parTrans" cxnId="{DFA4F21A-16DB-45E6-8DF6-AD29DEBE61E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DA3DA535-57E8-46A5-BB30-BF500DB628F7}" type="sibTrans" cxnId="{DFA4F21A-16DB-45E6-8DF6-AD29DEBE61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未审核</a:t>
          </a:r>
        </a:p>
      </dgm:t>
    </dgm:pt>
    <dgm:pt modelId="{20A485B2-38D3-4554-9169-F9792B6C9BAA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合约中</a:t>
          </a:r>
        </a:p>
      </dgm:t>
    </dgm:pt>
    <dgm:pt modelId="{0E173F79-6C9C-49D4-8530-0A06DF9A0722}" type="parTrans" cxnId="{B8056834-F580-476F-AED6-B1138C9F670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B7A3A774-01FC-4B44-896D-EC4DB794472B}" type="sibTrans" cxnId="{B8056834-F580-476F-AED6-B1138C9F67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逾期</a:t>
          </a:r>
        </a:p>
      </dgm:t>
    </dgm:pt>
    <dgm:pt modelId="{5E45792D-3E1E-4451-B9B5-78D8842D0587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审核未通过</a:t>
          </a:r>
        </a:p>
      </dgm:t>
    </dgm:pt>
    <dgm:pt modelId="{67700E74-1B3F-4DFC-B3B7-FBACFDBFCC71}" type="parTrans" cxnId="{FC7470C0-A3EE-4EDB-BBA1-5F511B7353B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920B274F-4583-4E85-BA96-98E7AF48B9BE}" type="sibTrans" cxnId="{FC7470C0-A3EE-4EDB-BBA1-5F511B7353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弃用</a:t>
          </a:r>
        </a:p>
      </dgm:t>
    </dgm:pt>
    <dgm:pt modelId="{F154DCAF-4821-405F-A2CA-57BE84AE480B}" type="pres">
      <dgm:prSet presAssocID="{C56192D4-BE52-4428-8006-3D89590ABF27}" presName="Name0" presStyleCnt="0">
        <dgm:presLayoutVars>
          <dgm:chMax/>
          <dgm:chPref/>
          <dgm:dir/>
          <dgm:animLvl val="lvl"/>
        </dgm:presLayoutVars>
      </dgm:prSet>
      <dgm:spPr/>
    </dgm:pt>
    <dgm:pt modelId="{36704A89-B5A3-4489-8C9A-6B0FCFBF96A0}" type="pres">
      <dgm:prSet presAssocID="{B9E5BD6F-0D31-4A16-894C-F6B5B78409E8}" presName="composite" presStyleCnt="0"/>
      <dgm:spPr/>
    </dgm:pt>
    <dgm:pt modelId="{7B763157-88AF-472A-969A-CB5E6FA4D502}" type="pres">
      <dgm:prSet presAssocID="{B9E5BD6F-0D31-4A16-894C-F6B5B78409E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58211E3-DF08-441D-A75C-7F12166A6A4C}" type="pres">
      <dgm:prSet presAssocID="{B9E5BD6F-0D31-4A16-894C-F6B5B78409E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BDA5E4-531B-47FC-9A2D-44E1EDC138D3}" type="pres">
      <dgm:prSet presAssocID="{B9E5BD6F-0D31-4A16-894C-F6B5B78409E8}" presName="BalanceSpacing" presStyleCnt="0"/>
      <dgm:spPr/>
    </dgm:pt>
    <dgm:pt modelId="{F7746E1B-9682-4410-9F8C-2DD95BB85F4F}" type="pres">
      <dgm:prSet presAssocID="{B9E5BD6F-0D31-4A16-894C-F6B5B78409E8}" presName="BalanceSpacing1" presStyleCnt="0"/>
      <dgm:spPr/>
    </dgm:pt>
    <dgm:pt modelId="{714EE3FC-171B-4835-8D09-5B3945A8BBDB}" type="pres">
      <dgm:prSet presAssocID="{DA3DA535-57E8-46A5-BB30-BF500DB628F7}" presName="Accent1Text" presStyleLbl="node1" presStyleIdx="1" presStyleCnt="6"/>
      <dgm:spPr/>
    </dgm:pt>
    <dgm:pt modelId="{95AF4A2F-F3DE-45F0-82EB-512BDF6E8AF4}" type="pres">
      <dgm:prSet presAssocID="{DA3DA535-57E8-46A5-BB30-BF500DB628F7}" presName="spaceBetweenRectangles" presStyleCnt="0"/>
      <dgm:spPr/>
    </dgm:pt>
    <dgm:pt modelId="{DDF388B6-B8C1-4609-944D-8BB4D3E6933B}" type="pres">
      <dgm:prSet presAssocID="{20A485B2-38D3-4554-9169-F9792B6C9BAA}" presName="composite" presStyleCnt="0"/>
      <dgm:spPr/>
    </dgm:pt>
    <dgm:pt modelId="{7CBF1B7A-46FF-407D-B4A4-ACC0DFF399B5}" type="pres">
      <dgm:prSet presAssocID="{20A485B2-38D3-4554-9169-F9792B6C9BA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A58C020-F624-4112-BA77-389CC8C59DC0}" type="pres">
      <dgm:prSet presAssocID="{20A485B2-38D3-4554-9169-F9792B6C9BA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68AEA7C-CF57-4006-9105-6CB62A3ACBE8}" type="pres">
      <dgm:prSet presAssocID="{20A485B2-38D3-4554-9169-F9792B6C9BAA}" presName="BalanceSpacing" presStyleCnt="0"/>
      <dgm:spPr/>
    </dgm:pt>
    <dgm:pt modelId="{7A7EF915-62EB-419A-8973-242B9ACDF080}" type="pres">
      <dgm:prSet presAssocID="{20A485B2-38D3-4554-9169-F9792B6C9BAA}" presName="BalanceSpacing1" presStyleCnt="0"/>
      <dgm:spPr/>
    </dgm:pt>
    <dgm:pt modelId="{4F275950-0ED1-4AC8-B878-AB89699655D7}" type="pres">
      <dgm:prSet presAssocID="{B7A3A774-01FC-4B44-896D-EC4DB794472B}" presName="Accent1Text" presStyleLbl="node1" presStyleIdx="3" presStyleCnt="6"/>
      <dgm:spPr/>
    </dgm:pt>
    <dgm:pt modelId="{57B0B019-7A8E-457E-99B2-E7F85C38E622}" type="pres">
      <dgm:prSet presAssocID="{B7A3A774-01FC-4B44-896D-EC4DB794472B}" presName="spaceBetweenRectangles" presStyleCnt="0"/>
      <dgm:spPr/>
    </dgm:pt>
    <dgm:pt modelId="{947C8057-D8C8-4561-925F-C8FD1B1B93A2}" type="pres">
      <dgm:prSet presAssocID="{5E45792D-3E1E-4451-B9B5-78D8842D0587}" presName="composite" presStyleCnt="0"/>
      <dgm:spPr/>
    </dgm:pt>
    <dgm:pt modelId="{2329E76F-0654-41E7-9FBA-E0AC7AE3ACB7}" type="pres">
      <dgm:prSet presAssocID="{5E45792D-3E1E-4451-B9B5-78D8842D0587}" presName="Parent1" presStyleLbl="node1" presStyleIdx="4" presStyleCnt="6" custLinFactX="-58731" custLinFactNeighborX="-100000" custLinFactNeighborY="-87013">
        <dgm:presLayoutVars>
          <dgm:chMax val="1"/>
          <dgm:chPref val="1"/>
          <dgm:bulletEnabled val="1"/>
        </dgm:presLayoutVars>
      </dgm:prSet>
      <dgm:spPr/>
    </dgm:pt>
    <dgm:pt modelId="{96335E4D-655D-41C3-A5B9-30E785CBBFD3}" type="pres">
      <dgm:prSet presAssocID="{5E45792D-3E1E-4451-B9B5-78D8842D058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D42EC5-31D6-4873-BA17-B50495E4FC0A}" type="pres">
      <dgm:prSet presAssocID="{5E45792D-3E1E-4451-B9B5-78D8842D0587}" presName="BalanceSpacing" presStyleCnt="0"/>
      <dgm:spPr/>
    </dgm:pt>
    <dgm:pt modelId="{36AF9104-6A05-44C3-8F59-78C37650FB09}" type="pres">
      <dgm:prSet presAssocID="{5E45792D-3E1E-4451-B9B5-78D8842D0587}" presName="BalanceSpacing1" presStyleCnt="0"/>
      <dgm:spPr/>
    </dgm:pt>
    <dgm:pt modelId="{D1687174-7C59-4EE9-963F-110F1B6FB8D7}" type="pres">
      <dgm:prSet presAssocID="{920B274F-4583-4E85-BA96-98E7AF48B9BE}" presName="Accent1Text" presStyleLbl="node1" presStyleIdx="5" presStyleCnt="6"/>
      <dgm:spPr/>
    </dgm:pt>
  </dgm:ptLst>
  <dgm:cxnLst>
    <dgm:cxn modelId="{5D74500D-6BEE-43B7-B4F7-A24C2CCB9E31}" type="presOf" srcId="{B9E5BD6F-0D31-4A16-894C-F6B5B78409E8}" destId="{7B763157-88AF-472A-969A-CB5E6FA4D502}" srcOrd="0" destOrd="0" presId="urn:microsoft.com/office/officeart/2008/layout/AlternatingHexagons"/>
    <dgm:cxn modelId="{DEDFE90F-CCE3-4D83-ADAB-7F4E3BF1F164}" type="presOf" srcId="{5E45792D-3E1E-4451-B9B5-78D8842D0587}" destId="{2329E76F-0654-41E7-9FBA-E0AC7AE3ACB7}" srcOrd="0" destOrd="0" presId="urn:microsoft.com/office/officeart/2008/layout/AlternatingHexagons"/>
    <dgm:cxn modelId="{DFA4F21A-16DB-45E6-8DF6-AD29DEBE61E0}" srcId="{C56192D4-BE52-4428-8006-3D89590ABF27}" destId="{B9E5BD6F-0D31-4A16-894C-F6B5B78409E8}" srcOrd="0" destOrd="0" parTransId="{B2DD8252-0BBA-42B7-8D36-2727B474310B}" sibTransId="{DA3DA535-57E8-46A5-BB30-BF500DB628F7}"/>
    <dgm:cxn modelId="{233C3227-9493-4103-AAFA-216D9CB49796}" type="presOf" srcId="{920B274F-4583-4E85-BA96-98E7AF48B9BE}" destId="{D1687174-7C59-4EE9-963F-110F1B6FB8D7}" srcOrd="0" destOrd="0" presId="urn:microsoft.com/office/officeart/2008/layout/AlternatingHexagons"/>
    <dgm:cxn modelId="{B8056834-F580-476F-AED6-B1138C9F6702}" srcId="{C56192D4-BE52-4428-8006-3D89590ABF27}" destId="{20A485B2-38D3-4554-9169-F9792B6C9BAA}" srcOrd="1" destOrd="0" parTransId="{0E173F79-6C9C-49D4-8530-0A06DF9A0722}" sibTransId="{B7A3A774-01FC-4B44-896D-EC4DB794472B}"/>
    <dgm:cxn modelId="{5ACCD15B-F31E-42CE-B033-3C59B9D2052F}" type="presOf" srcId="{DA3DA535-57E8-46A5-BB30-BF500DB628F7}" destId="{714EE3FC-171B-4835-8D09-5B3945A8BBDB}" srcOrd="0" destOrd="0" presId="urn:microsoft.com/office/officeart/2008/layout/AlternatingHexagons"/>
    <dgm:cxn modelId="{37AE2552-52DB-49AF-82A7-3706E8439012}" type="presOf" srcId="{B7A3A774-01FC-4B44-896D-EC4DB794472B}" destId="{4F275950-0ED1-4AC8-B878-AB89699655D7}" srcOrd="0" destOrd="0" presId="urn:microsoft.com/office/officeart/2008/layout/AlternatingHexagons"/>
    <dgm:cxn modelId="{AFFBA080-78E7-4A0A-B937-DA855B0F4794}" type="presOf" srcId="{20A485B2-38D3-4554-9169-F9792B6C9BAA}" destId="{7CBF1B7A-46FF-407D-B4A4-ACC0DFF399B5}" srcOrd="0" destOrd="0" presId="urn:microsoft.com/office/officeart/2008/layout/AlternatingHexagons"/>
    <dgm:cxn modelId="{FC7470C0-A3EE-4EDB-BBA1-5F511B7353B9}" srcId="{C56192D4-BE52-4428-8006-3D89590ABF27}" destId="{5E45792D-3E1E-4451-B9B5-78D8842D0587}" srcOrd="2" destOrd="0" parTransId="{67700E74-1B3F-4DFC-B3B7-FBACFDBFCC71}" sibTransId="{920B274F-4583-4E85-BA96-98E7AF48B9BE}"/>
    <dgm:cxn modelId="{BBAB89ED-4115-4CB3-A4BB-C4C6A3D05E44}" type="presOf" srcId="{C56192D4-BE52-4428-8006-3D89590ABF27}" destId="{F154DCAF-4821-405F-A2CA-57BE84AE480B}" srcOrd="0" destOrd="0" presId="urn:microsoft.com/office/officeart/2008/layout/AlternatingHexagons"/>
    <dgm:cxn modelId="{BA9FEECA-241A-402F-9BB2-4C4EF3890EA9}" type="presParOf" srcId="{F154DCAF-4821-405F-A2CA-57BE84AE480B}" destId="{36704A89-B5A3-4489-8C9A-6B0FCFBF96A0}" srcOrd="0" destOrd="0" presId="urn:microsoft.com/office/officeart/2008/layout/AlternatingHexagons"/>
    <dgm:cxn modelId="{FAF5E23F-0AED-4449-8554-CC029D8B962E}" type="presParOf" srcId="{36704A89-B5A3-4489-8C9A-6B0FCFBF96A0}" destId="{7B763157-88AF-472A-969A-CB5E6FA4D502}" srcOrd="0" destOrd="0" presId="urn:microsoft.com/office/officeart/2008/layout/AlternatingHexagons"/>
    <dgm:cxn modelId="{06FFFD6B-9AB0-4F32-8AE0-72B3C48A8D56}" type="presParOf" srcId="{36704A89-B5A3-4489-8C9A-6B0FCFBF96A0}" destId="{158211E3-DF08-441D-A75C-7F12166A6A4C}" srcOrd="1" destOrd="0" presId="urn:microsoft.com/office/officeart/2008/layout/AlternatingHexagons"/>
    <dgm:cxn modelId="{A18B167C-8D2C-4EBC-8566-B2D24ABC03E7}" type="presParOf" srcId="{36704A89-B5A3-4489-8C9A-6B0FCFBF96A0}" destId="{86BDA5E4-531B-47FC-9A2D-44E1EDC138D3}" srcOrd="2" destOrd="0" presId="urn:microsoft.com/office/officeart/2008/layout/AlternatingHexagons"/>
    <dgm:cxn modelId="{3CC71467-78EA-47CE-9765-F72048A97990}" type="presParOf" srcId="{36704A89-B5A3-4489-8C9A-6B0FCFBF96A0}" destId="{F7746E1B-9682-4410-9F8C-2DD95BB85F4F}" srcOrd="3" destOrd="0" presId="urn:microsoft.com/office/officeart/2008/layout/AlternatingHexagons"/>
    <dgm:cxn modelId="{2D5625AC-BF07-4DC8-B7E1-C2E2350EE6E0}" type="presParOf" srcId="{36704A89-B5A3-4489-8C9A-6B0FCFBF96A0}" destId="{714EE3FC-171B-4835-8D09-5B3945A8BBDB}" srcOrd="4" destOrd="0" presId="urn:microsoft.com/office/officeart/2008/layout/AlternatingHexagons"/>
    <dgm:cxn modelId="{8C8B2B9D-FB4E-4A6E-B6AD-B12A0AC76AE8}" type="presParOf" srcId="{F154DCAF-4821-405F-A2CA-57BE84AE480B}" destId="{95AF4A2F-F3DE-45F0-82EB-512BDF6E8AF4}" srcOrd="1" destOrd="0" presId="urn:microsoft.com/office/officeart/2008/layout/AlternatingHexagons"/>
    <dgm:cxn modelId="{BE59AA42-FD16-4607-A848-EF74C63472E4}" type="presParOf" srcId="{F154DCAF-4821-405F-A2CA-57BE84AE480B}" destId="{DDF388B6-B8C1-4609-944D-8BB4D3E6933B}" srcOrd="2" destOrd="0" presId="urn:microsoft.com/office/officeart/2008/layout/AlternatingHexagons"/>
    <dgm:cxn modelId="{4032406C-256A-4674-B546-F05AD3396115}" type="presParOf" srcId="{DDF388B6-B8C1-4609-944D-8BB4D3E6933B}" destId="{7CBF1B7A-46FF-407D-B4A4-ACC0DFF399B5}" srcOrd="0" destOrd="0" presId="urn:microsoft.com/office/officeart/2008/layout/AlternatingHexagons"/>
    <dgm:cxn modelId="{A32D9261-925F-47A5-A6A0-C7E1EFF2A17A}" type="presParOf" srcId="{DDF388B6-B8C1-4609-944D-8BB4D3E6933B}" destId="{AA58C020-F624-4112-BA77-389CC8C59DC0}" srcOrd="1" destOrd="0" presId="urn:microsoft.com/office/officeart/2008/layout/AlternatingHexagons"/>
    <dgm:cxn modelId="{4D0867F6-7BEC-4F1A-BA4A-44570B95009D}" type="presParOf" srcId="{DDF388B6-B8C1-4609-944D-8BB4D3E6933B}" destId="{368AEA7C-CF57-4006-9105-6CB62A3ACBE8}" srcOrd="2" destOrd="0" presId="urn:microsoft.com/office/officeart/2008/layout/AlternatingHexagons"/>
    <dgm:cxn modelId="{6EBC616C-5A5A-4255-9384-60C63C2A69F9}" type="presParOf" srcId="{DDF388B6-B8C1-4609-944D-8BB4D3E6933B}" destId="{7A7EF915-62EB-419A-8973-242B9ACDF080}" srcOrd="3" destOrd="0" presId="urn:microsoft.com/office/officeart/2008/layout/AlternatingHexagons"/>
    <dgm:cxn modelId="{5F7DFDCA-9A99-4DC9-95FB-0D7720F8E4DE}" type="presParOf" srcId="{DDF388B6-B8C1-4609-944D-8BB4D3E6933B}" destId="{4F275950-0ED1-4AC8-B878-AB89699655D7}" srcOrd="4" destOrd="0" presId="urn:microsoft.com/office/officeart/2008/layout/AlternatingHexagons"/>
    <dgm:cxn modelId="{E429CADE-EA23-4275-B296-3156B172197C}" type="presParOf" srcId="{F154DCAF-4821-405F-A2CA-57BE84AE480B}" destId="{57B0B019-7A8E-457E-99B2-E7F85C38E622}" srcOrd="3" destOrd="0" presId="urn:microsoft.com/office/officeart/2008/layout/AlternatingHexagons"/>
    <dgm:cxn modelId="{28FD94F1-60E6-472C-8853-1B19FBCCE562}" type="presParOf" srcId="{F154DCAF-4821-405F-A2CA-57BE84AE480B}" destId="{947C8057-D8C8-4561-925F-C8FD1B1B93A2}" srcOrd="4" destOrd="0" presId="urn:microsoft.com/office/officeart/2008/layout/AlternatingHexagons"/>
    <dgm:cxn modelId="{F1A0FE85-E329-42B2-A4A4-E5530EEA1D3D}" type="presParOf" srcId="{947C8057-D8C8-4561-925F-C8FD1B1B93A2}" destId="{2329E76F-0654-41E7-9FBA-E0AC7AE3ACB7}" srcOrd="0" destOrd="0" presId="urn:microsoft.com/office/officeart/2008/layout/AlternatingHexagons"/>
    <dgm:cxn modelId="{AD2D7725-7B30-4312-9B22-C4A2B6EBC477}" type="presParOf" srcId="{947C8057-D8C8-4561-925F-C8FD1B1B93A2}" destId="{96335E4D-655D-41C3-A5B9-30E785CBBFD3}" srcOrd="1" destOrd="0" presId="urn:microsoft.com/office/officeart/2008/layout/AlternatingHexagons"/>
    <dgm:cxn modelId="{98746648-8B7C-4084-9D74-8BE0864588BE}" type="presParOf" srcId="{947C8057-D8C8-4561-925F-C8FD1B1B93A2}" destId="{C8D42EC5-31D6-4873-BA17-B50495E4FC0A}" srcOrd="2" destOrd="0" presId="urn:microsoft.com/office/officeart/2008/layout/AlternatingHexagons"/>
    <dgm:cxn modelId="{2C4D23CF-12AA-4419-9D38-34C752C97269}" type="presParOf" srcId="{947C8057-D8C8-4561-925F-C8FD1B1B93A2}" destId="{36AF9104-6A05-44C3-8F59-78C37650FB09}" srcOrd="3" destOrd="0" presId="urn:microsoft.com/office/officeart/2008/layout/AlternatingHexagons"/>
    <dgm:cxn modelId="{8A3D4144-7A4D-4CCE-8C29-CA494DA2668A}" type="presParOf" srcId="{947C8057-D8C8-4561-925F-C8FD1B1B93A2}" destId="{D1687174-7C59-4EE9-963F-110F1B6FB8D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600" dirty="0"/>
            <a:t>状态变更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600" dirty="0"/>
            <a:t>展示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600" dirty="0"/>
            <a:t>认购</a:t>
          </a:r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600" dirty="0"/>
            <a:t>提交借款申请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600" dirty="0"/>
            <a:t>查询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7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5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7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5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7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7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5" custLinFactX="428492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5" custLinFactX="428492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5" custLinFactX="428492" custLinFactNeighborX="500000" custLinFactNeighborY="-1670"/>
      <dgm:spPr/>
    </dgm:pt>
    <dgm:pt modelId="{799CCEDB-CBF0-4F8F-90EB-9D5C13B3631C}" type="pres">
      <dgm:prSet presAssocID="{2842BC99-6E49-4C80-AABD-D7A9375AB5BB}" presName="Child" presStyleLbl="revTx" presStyleIdx="6" presStyleCnt="7" custLinFactNeighborX="73715" custLinFactNeighborY="-2107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400" dirty="0"/>
            <a:t>检验交易可行性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400" dirty="0"/>
            <a:t>充值</a:t>
          </a:r>
          <a:r>
            <a:rPr lang="en-US" altLang="zh-CN" sz="1400" dirty="0"/>
            <a:t>/</a:t>
          </a:r>
          <a:r>
            <a:rPr lang="zh-CN" altLang="en-US" sz="1400" dirty="0"/>
            <a:t>提现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400" dirty="0"/>
            <a:t>查询</a:t>
          </a:r>
          <a:r>
            <a:rPr lang="en-US" altLang="zh-CN" sz="1400" dirty="0"/>
            <a:t>/</a:t>
          </a:r>
          <a:r>
            <a:rPr lang="zh-CN" altLang="en-US" sz="1400" dirty="0"/>
            <a:t>修改账户信息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400" dirty="0"/>
            <a:t>安全转账（</a:t>
          </a:r>
          <a:r>
            <a:rPr lang="en-US" altLang="zh-CN" sz="1400" dirty="0"/>
            <a:t>SHA-256</a:t>
          </a:r>
          <a:r>
            <a:rPr lang="zh-CN" altLang="en-US" sz="1400" dirty="0"/>
            <a:t>）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400" dirty="0"/>
            <a:t>购买投资产品</a:t>
          </a:r>
          <a:endParaRPr lang="en-US" altLang="zh-CN" sz="1400" dirty="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05EBE833-22FE-9E49-9DF9-AF080F4E2E55}">
      <dgm:prSet phldrT="[文本]" custT="1"/>
      <dgm:spPr/>
      <dgm:t>
        <a:bodyPr/>
        <a:lstStyle/>
        <a:p>
          <a:r>
            <a:rPr lang="zh-CN" altLang="en-US" sz="1400" dirty="0"/>
            <a:t>绑定</a:t>
          </a:r>
          <a:r>
            <a:rPr lang="en-US" altLang="zh-CN" sz="1400" dirty="0"/>
            <a:t>/</a:t>
          </a:r>
          <a:r>
            <a:rPr lang="zh-CN" altLang="en-US" sz="1400" dirty="0"/>
            <a:t>解绑银行卡</a:t>
          </a:r>
          <a:endParaRPr lang="en-US" altLang="zh-CN" sz="1400" dirty="0"/>
        </a:p>
      </dgm:t>
    </dgm:pt>
    <dgm:pt modelId="{04D0B2D7-3924-7B48-B27E-9E92B97E696D}" type="par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78877391-5BCD-0F49-9641-32608A304663}" type="sib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8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6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8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6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8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8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6" custLinFactX="442063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6" custLinFactX="446238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6" custLinFactX="446237" custLinFactNeighborX="500000" custLinFactNeighborY="-6106"/>
      <dgm:spPr/>
    </dgm:pt>
    <dgm:pt modelId="{799CCEDB-CBF0-4F8F-90EB-9D5C13B3631C}" type="pres">
      <dgm:prSet presAssocID="{2842BC99-6E49-4C80-AABD-D7A9375AB5BB}" presName="Child" presStyleLbl="revTx" presStyleIdx="6" presStyleCnt="8" custLinFactNeighborX="73715" custLinFactNeighborY="-2107">
        <dgm:presLayoutVars>
          <dgm:chMax val="0"/>
          <dgm:chPref val="0"/>
          <dgm:bulletEnabled val="1"/>
        </dgm:presLayoutVars>
      </dgm:prSet>
      <dgm:spPr/>
    </dgm:pt>
    <dgm:pt modelId="{0E378E26-9433-D148-9F13-B5E6EC0FADD6}" type="pres">
      <dgm:prSet presAssocID="{05EBE833-22FE-9E49-9DF9-AF080F4E2E55}" presName="childComposite" presStyleCnt="0">
        <dgm:presLayoutVars>
          <dgm:chMax val="0"/>
          <dgm:chPref val="0"/>
        </dgm:presLayoutVars>
      </dgm:prSet>
      <dgm:spPr/>
    </dgm:pt>
    <dgm:pt modelId="{951DEA1B-A8F9-0D44-9EA6-00F0F5168565}" type="pres">
      <dgm:prSet presAssocID="{05EBE833-22FE-9E49-9DF9-AF080F4E2E55}" presName="ChildAccent" presStyleLbl="solidFgAcc1" presStyleIdx="5" presStyleCnt="6" custLinFactX="442063" custLinFactNeighborX="500000" custLinFactNeighborY="-4436"/>
      <dgm:spPr/>
    </dgm:pt>
    <dgm:pt modelId="{6F32BD92-0189-0447-B538-AE4BA1FDE33E}" type="pres">
      <dgm:prSet presAssocID="{05EBE833-22FE-9E49-9DF9-AF080F4E2E55}" presName="Child" presStyleLbl="revTx" presStyleIdx="7" presStyleCnt="8" custLinFactNeighborX="73451" custLinFactNeighborY="698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534B5455-F246-8244-923B-184470F034F6}" srcId="{90463E8F-A093-45C6-8DEB-D0B3C7F7375D}" destId="{05EBE833-22FE-9E49-9DF9-AF080F4E2E55}" srcOrd="3" destOrd="0" parTransId="{04D0B2D7-3924-7B48-B27E-9E92B97E696D}" sibTransId="{78877391-5BCD-0F49-9641-32608A304663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0724A488-8BFC-F84C-86B2-B169F8D887A0}" type="presOf" srcId="{05EBE833-22FE-9E49-9DF9-AF080F4E2E55}" destId="{6F32BD92-0189-0447-B538-AE4BA1FDE33E}" srcOrd="0" destOrd="0" presId="urn:microsoft.com/office/officeart/2008/layout/SquareAccentList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  <dgm:cxn modelId="{F327CFEB-5790-434F-8538-0276F773F2BB}" type="presParOf" srcId="{8C65C4C2-2422-44F2-BB8F-E31A2D950F04}" destId="{0E378E26-9433-D148-9F13-B5E6EC0FADD6}" srcOrd="3" destOrd="0" presId="urn:microsoft.com/office/officeart/2008/layout/SquareAccentList"/>
    <dgm:cxn modelId="{8047511C-A0AA-AA41-BB12-822666940F14}" type="presParOf" srcId="{0E378E26-9433-D148-9F13-B5E6EC0FADD6}" destId="{951DEA1B-A8F9-0D44-9EA6-00F0F5168565}" srcOrd="0" destOrd="0" presId="urn:microsoft.com/office/officeart/2008/layout/SquareAccentList"/>
    <dgm:cxn modelId="{E2934876-ADCD-7646-8FE2-64EC57582F20}" type="presParOf" srcId="{0E378E26-9433-D148-9F13-B5E6EC0FADD6}" destId="{6F32BD92-0189-0447-B538-AE4BA1FDE33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3157-88AF-472A-969A-CB5E6FA4D502}">
      <dsp:nvSpPr>
        <dsp:cNvPr id="0" name=""/>
        <dsp:cNvSpPr/>
      </dsp:nvSpPr>
      <dsp:spPr>
        <a:xfrm rot="5400000">
          <a:off x="1584099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</a:t>
          </a:r>
          <a:endParaRPr lang="en-US" altLang="zh-C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通过</a:t>
          </a:r>
        </a:p>
      </dsp:txBody>
      <dsp:txXfrm rot="-5400000">
        <a:off x="1766089" y="141436"/>
        <a:ext cx="543360" cy="624552"/>
      </dsp:txXfrm>
    </dsp:sp>
    <dsp:sp modelId="{158211E3-DF08-441D-A75C-7F12166A6A4C}">
      <dsp:nvSpPr>
        <dsp:cNvPr id="0" name=""/>
        <dsp:cNvSpPr/>
      </dsp:nvSpPr>
      <dsp:spPr>
        <a:xfrm>
          <a:off x="2456416" y="181510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EE3FC-171B-4835-8D09-5B3945A8BBDB}">
      <dsp:nvSpPr>
        <dsp:cNvPr id="0" name=""/>
        <dsp:cNvSpPr/>
      </dsp:nvSpPr>
      <dsp:spPr>
        <a:xfrm rot="5400000">
          <a:off x="731562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64256"/>
            <a:satOff val="-2582"/>
            <a:lumOff val="5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未审核</a:t>
          </a:r>
        </a:p>
      </dsp:txBody>
      <dsp:txXfrm rot="-5400000">
        <a:off x="913552" y="141436"/>
        <a:ext cx="543360" cy="624552"/>
      </dsp:txXfrm>
    </dsp:sp>
    <dsp:sp modelId="{7CBF1B7A-46FF-407D-B4A4-ACC0DFF399B5}">
      <dsp:nvSpPr>
        <dsp:cNvPr id="0" name=""/>
        <dsp:cNvSpPr/>
      </dsp:nvSpPr>
      <dsp:spPr>
        <a:xfrm rot="5400000">
          <a:off x="1156197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28512"/>
            <a:satOff val="-5164"/>
            <a:lumOff val="11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合约中</a:t>
          </a:r>
        </a:p>
      </dsp:txBody>
      <dsp:txXfrm rot="-5400000">
        <a:off x="1338187" y="911587"/>
        <a:ext cx="543360" cy="624552"/>
      </dsp:txXfrm>
    </dsp:sp>
    <dsp:sp modelId="{AA58C020-F624-4112-BA77-389CC8C59DC0}">
      <dsp:nvSpPr>
        <dsp:cNvPr id="0" name=""/>
        <dsp:cNvSpPr/>
      </dsp:nvSpPr>
      <dsp:spPr>
        <a:xfrm>
          <a:off x="202582" y="951661"/>
          <a:ext cx="979927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75950-0ED1-4AC8-B878-AB89699655D7}">
      <dsp:nvSpPr>
        <dsp:cNvPr id="0" name=""/>
        <dsp:cNvSpPr/>
      </dsp:nvSpPr>
      <dsp:spPr>
        <a:xfrm rot="5400000">
          <a:off x="2008734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92768"/>
            <a:satOff val="-7745"/>
            <a:lumOff val="16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逾期</a:t>
          </a:r>
        </a:p>
      </dsp:txBody>
      <dsp:txXfrm rot="-5400000">
        <a:off x="2190724" y="911587"/>
        <a:ext cx="543360" cy="624552"/>
      </dsp:txXfrm>
    </dsp:sp>
    <dsp:sp modelId="{2329E76F-0654-41E7-9FBA-E0AC7AE3ACB7}">
      <dsp:nvSpPr>
        <dsp:cNvPr id="0" name=""/>
        <dsp:cNvSpPr/>
      </dsp:nvSpPr>
      <dsp:spPr>
        <a:xfrm rot="5400000">
          <a:off x="331098" y="809816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257024"/>
            <a:satOff val="-10327"/>
            <a:lumOff val="22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审核未通过</a:t>
          </a:r>
        </a:p>
      </dsp:txBody>
      <dsp:txXfrm rot="-5400000">
        <a:off x="513088" y="892233"/>
        <a:ext cx="543360" cy="624552"/>
      </dsp:txXfrm>
    </dsp:sp>
    <dsp:sp modelId="{96335E4D-655D-41C3-A5B9-30E785CBBFD3}">
      <dsp:nvSpPr>
        <dsp:cNvPr id="0" name=""/>
        <dsp:cNvSpPr/>
      </dsp:nvSpPr>
      <dsp:spPr>
        <a:xfrm>
          <a:off x="2456416" y="1721811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87174-7C59-4EE9-963F-110F1B6FB8D7}">
      <dsp:nvSpPr>
        <dsp:cNvPr id="0" name=""/>
        <dsp:cNvSpPr/>
      </dsp:nvSpPr>
      <dsp:spPr>
        <a:xfrm rot="5400000">
          <a:off x="731562" y="159932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弃用</a:t>
          </a:r>
        </a:p>
      </dsp:txBody>
      <dsp:txXfrm rot="-5400000">
        <a:off x="913552" y="1681737"/>
        <a:ext cx="543360" cy="624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932065" y="350618"/>
          <a:ext cx="2029088" cy="26893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937493" y="442664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05901" y="399238"/>
          <a:ext cx="2285962" cy="200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05901" y="399238"/>
        <a:ext cx="2285962" cy="200201"/>
      </dsp:txXfrm>
    </dsp:sp>
    <dsp:sp modelId="{3B4E0E91-C74C-4AFF-A0AF-AFE8F9302C06}">
      <dsp:nvSpPr>
        <dsp:cNvPr id="0" name=""/>
        <dsp:cNvSpPr/>
      </dsp:nvSpPr>
      <dsp:spPr>
        <a:xfrm>
          <a:off x="937479" y="784981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181547" y="714501"/>
          <a:ext cx="2125944" cy="29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查询</a:t>
          </a:r>
        </a:p>
      </dsp:txBody>
      <dsp:txXfrm>
        <a:off x="1181547" y="714501"/>
        <a:ext cx="2125944" cy="293178"/>
      </dsp:txXfrm>
    </dsp:sp>
    <dsp:sp modelId="{B05B6A6C-72E2-48D9-B053-A59FCA3BEFEF}">
      <dsp:nvSpPr>
        <dsp:cNvPr id="0" name=""/>
        <dsp:cNvSpPr/>
      </dsp:nvSpPr>
      <dsp:spPr>
        <a:xfrm>
          <a:off x="937479" y="1127294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80320"/>
              <a:satOff val="-3227"/>
              <a:lumOff val="69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181547" y="1045285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状态变更</a:t>
          </a:r>
        </a:p>
      </dsp:txBody>
      <dsp:txXfrm>
        <a:off x="1181547" y="1045285"/>
        <a:ext cx="2125944" cy="391447"/>
      </dsp:txXfrm>
    </dsp:sp>
    <dsp:sp modelId="{3FC0F008-962B-460B-9B96-CB4EFAEDB377}">
      <dsp:nvSpPr>
        <dsp:cNvPr id="0" name=""/>
        <dsp:cNvSpPr/>
      </dsp:nvSpPr>
      <dsp:spPr>
        <a:xfrm>
          <a:off x="6087138" y="346814"/>
          <a:ext cx="2005268" cy="268936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6092345" y="447816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6258882" y="396209"/>
          <a:ext cx="1765425" cy="21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6258882" y="396209"/>
        <a:ext cx="1765425" cy="216115"/>
      </dsp:txXfrm>
    </dsp:sp>
    <dsp:sp modelId="{C8783FA7-E32A-440E-ADF7-E0CEC338DE88}">
      <dsp:nvSpPr>
        <dsp:cNvPr id="0" name=""/>
        <dsp:cNvSpPr/>
      </dsp:nvSpPr>
      <dsp:spPr>
        <a:xfrm>
          <a:off x="6092332" y="839268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6252781" y="72751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提交借款申请</a:t>
          </a:r>
        </a:p>
      </dsp:txBody>
      <dsp:txXfrm>
        <a:off x="6252781" y="727511"/>
        <a:ext cx="2125944" cy="391447"/>
      </dsp:txXfrm>
    </dsp:sp>
    <dsp:sp modelId="{3227EAAD-5263-4E9C-BC94-A1BB7C5A0D55}">
      <dsp:nvSpPr>
        <dsp:cNvPr id="0" name=""/>
        <dsp:cNvSpPr/>
      </dsp:nvSpPr>
      <dsp:spPr>
        <a:xfrm>
          <a:off x="6092332" y="1230715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40960"/>
              <a:satOff val="-9682"/>
              <a:lumOff val="20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6252781" y="1118959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展示</a:t>
          </a:r>
        </a:p>
      </dsp:txBody>
      <dsp:txXfrm>
        <a:off x="6252781" y="1118959"/>
        <a:ext cx="2125944" cy="391447"/>
      </dsp:txXfrm>
    </dsp:sp>
    <dsp:sp modelId="{20F8FF05-50DD-4EB0-95CC-58E24384136D}">
      <dsp:nvSpPr>
        <dsp:cNvPr id="0" name=""/>
        <dsp:cNvSpPr/>
      </dsp:nvSpPr>
      <dsp:spPr>
        <a:xfrm>
          <a:off x="6092332" y="1622162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6260264" y="150496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认购</a:t>
          </a:r>
        </a:p>
      </dsp:txBody>
      <dsp:txXfrm>
        <a:off x="6260264" y="1504961"/>
        <a:ext cx="2125944" cy="391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1024189" y="296789"/>
          <a:ext cx="1717572" cy="22764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1028784" y="374704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71337" y="337945"/>
          <a:ext cx="1935009" cy="16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71337" y="337945"/>
        <a:ext cx="1935009" cy="169465"/>
      </dsp:txXfrm>
    </dsp:sp>
    <dsp:sp modelId="{3B4E0E91-C74C-4AFF-A0AF-AFE8F9302C06}">
      <dsp:nvSpPr>
        <dsp:cNvPr id="0" name=""/>
        <dsp:cNvSpPr/>
      </dsp:nvSpPr>
      <dsp:spPr>
        <a:xfrm>
          <a:off x="1028772" y="66446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235370" y="604807"/>
          <a:ext cx="1799559" cy="24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安全转账（</a:t>
          </a:r>
          <a:r>
            <a:rPr lang="en-US" altLang="zh-CN" sz="1400" kern="1200" dirty="0"/>
            <a:t>SHA-256</a:t>
          </a:r>
          <a:r>
            <a:rPr lang="zh-CN" altLang="en-US" sz="1400" kern="1200" dirty="0"/>
            <a:t>）</a:t>
          </a:r>
        </a:p>
      </dsp:txBody>
      <dsp:txXfrm>
        <a:off x="1235370" y="604807"/>
        <a:ext cx="1799559" cy="248168"/>
      </dsp:txXfrm>
    </dsp:sp>
    <dsp:sp modelId="{B05B6A6C-72E2-48D9-B053-A59FCA3BEFEF}">
      <dsp:nvSpPr>
        <dsp:cNvPr id="0" name=""/>
        <dsp:cNvSpPr/>
      </dsp:nvSpPr>
      <dsp:spPr>
        <a:xfrm>
          <a:off x="1028772" y="95422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64256"/>
              <a:satOff val="-2582"/>
              <a:lumOff val="5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235370" y="884808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检验交易可行性</a:t>
          </a:r>
        </a:p>
      </dsp:txBody>
      <dsp:txXfrm>
        <a:off x="1235370" y="884808"/>
        <a:ext cx="1799559" cy="331350"/>
      </dsp:txXfrm>
    </dsp:sp>
    <dsp:sp modelId="{3FC0F008-962B-460B-9B96-CB4EFAEDB377}">
      <dsp:nvSpPr>
        <dsp:cNvPr id="0" name=""/>
        <dsp:cNvSpPr/>
      </dsp:nvSpPr>
      <dsp:spPr>
        <a:xfrm>
          <a:off x="5387829" y="293569"/>
          <a:ext cx="1697409" cy="227648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5392237" y="379065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5533207" y="335381"/>
          <a:ext cx="1494388" cy="18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5533207" y="335381"/>
        <a:ext cx="1494388" cy="182936"/>
      </dsp:txXfrm>
    </dsp:sp>
    <dsp:sp modelId="{C8783FA7-E32A-440E-ADF7-E0CEC338DE88}">
      <dsp:nvSpPr>
        <dsp:cNvPr id="0" name=""/>
        <dsp:cNvSpPr/>
      </dsp:nvSpPr>
      <dsp:spPr>
        <a:xfrm>
          <a:off x="5411517" y="71041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28512"/>
              <a:satOff val="-5164"/>
              <a:lumOff val="110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5528042" y="61582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查询</a:t>
          </a:r>
          <a:r>
            <a:rPr lang="en-US" altLang="zh-CN" sz="1400" kern="1200" dirty="0"/>
            <a:t>/</a:t>
          </a:r>
          <a:r>
            <a:rPr lang="zh-CN" altLang="en-US" sz="1400" kern="1200" dirty="0"/>
            <a:t>修改账户信息</a:t>
          </a:r>
        </a:p>
      </dsp:txBody>
      <dsp:txXfrm>
        <a:off x="5528042" y="615820"/>
        <a:ext cx="1799559" cy="331350"/>
      </dsp:txXfrm>
    </dsp:sp>
    <dsp:sp modelId="{3227EAAD-5263-4E9C-BC94-A1BB7C5A0D55}">
      <dsp:nvSpPr>
        <dsp:cNvPr id="0" name=""/>
        <dsp:cNvSpPr/>
      </dsp:nvSpPr>
      <dsp:spPr>
        <a:xfrm>
          <a:off x="5417451" y="104176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92768"/>
              <a:satOff val="-7745"/>
              <a:lumOff val="16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5528042" y="94717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充值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提现</a:t>
          </a:r>
        </a:p>
      </dsp:txBody>
      <dsp:txXfrm>
        <a:off x="5528042" y="947170"/>
        <a:ext cx="1799559" cy="331350"/>
      </dsp:txXfrm>
    </dsp:sp>
    <dsp:sp modelId="{20F8FF05-50DD-4EB0-95CC-58E24384136D}">
      <dsp:nvSpPr>
        <dsp:cNvPr id="0" name=""/>
        <dsp:cNvSpPr/>
      </dsp:nvSpPr>
      <dsp:spPr>
        <a:xfrm>
          <a:off x="5417450" y="1366814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57024"/>
              <a:satOff val="-10327"/>
              <a:lumOff val="22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5534376" y="1273912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购买投资产品</a:t>
          </a:r>
          <a:endParaRPr lang="en-US" altLang="zh-CN" sz="1400" kern="1200" dirty="0"/>
        </a:p>
      </dsp:txBody>
      <dsp:txXfrm>
        <a:off x="5534376" y="1273912"/>
        <a:ext cx="1799559" cy="331350"/>
      </dsp:txXfrm>
    </dsp:sp>
    <dsp:sp modelId="{951DEA1B-A8F9-0D44-9EA6-00F0F5168565}">
      <dsp:nvSpPr>
        <dsp:cNvPr id="0" name=""/>
        <dsp:cNvSpPr/>
      </dsp:nvSpPr>
      <dsp:spPr>
        <a:xfrm>
          <a:off x="5411517" y="1700538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2BD92-0189-0447-B538-AE4BA1FDE33E}">
      <dsp:nvSpPr>
        <dsp:cNvPr id="0" name=""/>
        <dsp:cNvSpPr/>
      </dsp:nvSpPr>
      <dsp:spPr>
        <a:xfrm>
          <a:off x="5529626" y="1614555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绑定</a:t>
          </a:r>
          <a:r>
            <a:rPr lang="en-US" altLang="zh-CN" sz="1400" kern="1200" dirty="0"/>
            <a:t>/</a:t>
          </a:r>
          <a:r>
            <a:rPr lang="zh-CN" altLang="en-US" sz="1400" kern="1200" dirty="0"/>
            <a:t>解绑银行卡</a:t>
          </a:r>
          <a:endParaRPr lang="en-US" altLang="zh-CN" sz="1400" kern="1200" dirty="0"/>
        </a:p>
      </dsp:txBody>
      <dsp:txXfrm>
        <a:off x="5529626" y="1614555"/>
        <a:ext cx="1799559" cy="33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B0D1F-C5E8-4A57-B85F-72082E629C0A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754A-A393-4491-B7AB-1D755A68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4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1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4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5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13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25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27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067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99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86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09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70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32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7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4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92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856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84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66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59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38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11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04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095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404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238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72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874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7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7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23301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95466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94657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99296"/>
      </p:ext>
    </p:extLst>
  </p:cSld>
  <p:clrMapOvr>
    <a:masterClrMapping/>
  </p:clrMapOvr>
  <p:transition spd="slow" advClick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7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32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9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23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83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65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45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75451"/>
      </p:ext>
    </p:extLst>
  </p:cSld>
  <p:clrMapOvr>
    <a:masterClrMapping/>
  </p:clrMapOvr>
  <p:transition spd="slow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51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10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928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00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453"/>
      </p:ext>
    </p:extLst>
  </p:cSld>
  <p:clrMapOvr>
    <a:masterClrMapping/>
  </p:clrMapOvr>
  <p:transition spd="slow" advClick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44168"/>
      </p:ext>
    </p:extLst>
  </p:cSld>
  <p:clrMapOvr>
    <a:masterClrMapping/>
  </p:clrMapOvr>
  <p:transition spd="slow" advClick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92245"/>
      </p:ext>
    </p:extLst>
  </p:cSld>
  <p:clrMapOvr>
    <a:masterClrMapping/>
  </p:clrMapOvr>
  <p:transition spd="slow" advClick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59676"/>
      </p:ext>
    </p:extLst>
  </p:cSld>
  <p:clrMapOvr>
    <a:masterClrMapping/>
  </p:clrMapOvr>
  <p:transition spd="slow" advClick="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36835"/>
      </p:ext>
    </p:extLst>
  </p:cSld>
  <p:clrMapOvr>
    <a:masterClrMapping/>
  </p:clrMapOvr>
  <p:transition spd="slow" advClick="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29821"/>
      </p:ext>
    </p:extLst>
  </p:cSld>
  <p:clrMapOvr>
    <a:masterClrMapping/>
  </p:clrMapOvr>
  <p:transition spd="slow" advClick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10467"/>
      </p:ext>
    </p:extLst>
  </p:cSld>
  <p:clrMapOvr>
    <a:masterClrMapping/>
  </p:clrMapOvr>
  <p:transition spd="slow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16365"/>
      </p:ext>
    </p:extLst>
  </p:cSld>
  <p:clrMapOvr>
    <a:masterClrMapping/>
  </p:clrMapOvr>
  <p:transition spd="slow" advClick="0">
    <p:comb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26063"/>
      </p:ext>
    </p:extLst>
  </p:cSld>
  <p:clrMapOvr>
    <a:masterClrMapping/>
  </p:clrMapOvr>
  <p:transition spd="slow" advClick="0">
    <p:comb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36914"/>
      </p:ext>
    </p:extLst>
  </p:cSld>
  <p:clrMapOvr>
    <a:masterClrMapping/>
  </p:clrMapOvr>
  <p:transition spd="slow" advClick="0">
    <p:comb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11523"/>
      </p:ext>
    </p:extLst>
  </p:cSld>
  <p:clrMapOvr>
    <a:masterClrMapping/>
  </p:clrMapOvr>
  <p:transition spd="slow" advClick="0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21075"/>
      </p:ext>
    </p:extLst>
  </p:cSld>
  <p:clrMapOvr>
    <a:masterClrMapping/>
  </p:clrMapOvr>
  <p:transition spd="slow" advClick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07424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82970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7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942CB0-4921-45A9-813A-3C82149A69DB}"/>
              </a:ext>
            </a:extLst>
          </p:cNvPr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2DC708-59B1-40C6-9E0A-04E5F721BDDB}"/>
              </a:ext>
            </a:extLst>
          </p:cNvPr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77823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04712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13727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9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 spd="slow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7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spd="slow" advClick="0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45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notesSlide" Target="../notesSlides/notesSlide63.xml"/><Relationship Id="rId5" Type="http://schemas.openxmlformats.org/officeDocument/2006/relationships/tags" Target="../tags/tag5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162566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01168" y="1687154"/>
            <a:ext cx="554166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小额贷平台</a:t>
            </a:r>
            <a:endParaRPr lang="en-US" altLang="zh-CN" sz="3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2" name="矩形 1"/>
          <p:cNvSpPr/>
          <p:nvPr/>
        </p:nvSpPr>
        <p:spPr>
          <a:xfrm>
            <a:off x="3886555" y="4023291"/>
            <a:ext cx="13708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我们是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666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125983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个人工作汇报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49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03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third part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7C7E5F-B85B-4E79-A82F-27F672B76A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t="-31690" r="28743" b="-589"/>
          <a:stretch/>
        </p:blipFill>
        <p:spPr>
          <a:xfrm>
            <a:off x="1244000" y="139528"/>
            <a:ext cx="1749032" cy="39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王泽洋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6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第三方支付平台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61302" y="1210070"/>
            <a:ext cx="3959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账户余额查询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用户充值提现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银行卡绑定与解绑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支付密码设置及修改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相关功能的前后端对接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7" name="文本框 28"/>
          <p:cNvSpPr txBox="1"/>
          <p:nvPr/>
        </p:nvSpPr>
        <p:spPr>
          <a:xfrm>
            <a:off x="5461301" y="3333265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功能间的相互关联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边缘检测以及实现细节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F1DA2-B7CD-401A-9096-98D5A118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944103"/>
            <a:ext cx="5108713" cy="22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9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静态信息页设计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产品页面布局设计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640206" y="1906982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动态路由跳转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页面内部跳转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28"/>
          <p:cNvSpPr txBox="1"/>
          <p:nvPr/>
        </p:nvSpPr>
        <p:spPr>
          <a:xfrm>
            <a:off x="5640206" y="3560109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页面跳转以及布局设计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2076B-8231-4C08-8669-44647F9D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2105375"/>
            <a:ext cx="5287617" cy="18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收获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04989" y="1936750"/>
            <a:ext cx="39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合理利用浏览器页面元素查看功能辅助页面设计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以及其他前端开发工具的使用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前后端对接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5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解  坤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BC145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3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页面页脚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74924" y="3837599"/>
            <a:ext cx="5994151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Vue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组件思想，将页脚写成一个单独的组件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重点难点：调整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57B3C5DC-37FE-4EA1-ABF3-D2056CDF8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78927"/>
            <a:ext cx="8001000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页脚详情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091186-58AE-489A-803E-204B3E67FDF0}"/>
              </a:ext>
            </a:extLst>
          </p:cNvPr>
          <p:cNvSpPr txBox="1"/>
          <p:nvPr/>
        </p:nvSpPr>
        <p:spPr>
          <a:xfrm>
            <a:off x="5424580" y="2069179"/>
            <a:ext cx="3530955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组件，一个标签页显示一个标题的内容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点击不同的标题，传递不同的参数，默认显示的标签页也随之不同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354FE2-BF3C-412F-A2DA-E3E15F8A6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7" t="24659" r="19542"/>
          <a:stretch/>
        </p:blipFill>
        <p:spPr>
          <a:xfrm>
            <a:off x="352588" y="1474374"/>
            <a:ext cx="4763863" cy="3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投资项目详情页面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ABACD-307B-43B9-9D2E-5EC92D09C9EE}"/>
              </a:ext>
            </a:extLst>
          </p:cNvPr>
          <p:cNvSpPr txBox="1"/>
          <p:nvPr/>
        </p:nvSpPr>
        <p:spPr>
          <a:xfrm>
            <a:off x="5086839" y="2096888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前后端连接，显示投资项目的具体参数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strong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标签突出显示重点文字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4172B330-9E1B-4B20-880A-9BB96709A3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6096"/>
          <a:stretch/>
        </p:blipFill>
        <p:spPr>
          <a:xfrm>
            <a:off x="449354" y="1698002"/>
            <a:ext cx="4637485" cy="26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3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用户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投资详情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A763A9-4D3C-4205-808E-388938110AF1}"/>
              </a:ext>
            </a:extLst>
          </p:cNvPr>
          <p:cNvSpPr txBox="1"/>
          <p:nvPr/>
        </p:nvSpPr>
        <p:spPr>
          <a:xfrm>
            <a:off x="4927285" y="2154397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头像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投资记录，点击按钮弹出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窗口，窗口中显示投资详情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AC8089C-0320-4149-9D21-0FC7610F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281481" cy="29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0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6" t="1" r="28833" b="668"/>
          <a:stretch/>
        </p:blipFill>
        <p:spPr>
          <a:xfrm flipH="1">
            <a:off x="1318260" y="1054099"/>
            <a:ext cx="1791814" cy="30149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669445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项目简介</a:t>
            </a:r>
            <a:r>
              <a:rPr lang="en-US" altLang="zh-CN" sz="3200" dirty="0">
                <a:solidFill>
                  <a:schemeClr val="bg1"/>
                </a:solidFill>
              </a:rPr>
              <a:t>	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2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01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first part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22900" y="2334498"/>
            <a:ext cx="287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项目背景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需求分析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系统设计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241618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担保人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征信详情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CBA45-AB32-4D9D-9987-0282B9707D44}"/>
              </a:ext>
            </a:extLst>
          </p:cNvPr>
          <p:cNvSpPr txBox="1"/>
          <p:nvPr/>
        </p:nvSpPr>
        <p:spPr>
          <a:xfrm>
            <a:off x="5115414" y="2222677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窗口，窗口中显示征信详情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091B0D32-E200-4EF0-B8B2-864DB178D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717561"/>
            <a:ext cx="4467946" cy="29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  凯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0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登录与注册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周凯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79D317-8A15-4775-A276-A0253830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97" y="443772"/>
            <a:ext cx="3344425" cy="15152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正则表达式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表单检验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登录状态保存（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sessionStorage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拦截器）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5D53F-A1F4-48E0-B639-E2C8C8C2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4" y="1485491"/>
            <a:ext cx="3196684" cy="32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征信与借款界面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正则表达式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表单检验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多种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处理日期字符串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进入借款界面检验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E5E9F-1315-44DF-858D-63FF07CB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510746"/>
            <a:ext cx="4305300" cy="322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F8D24-792D-43F3-8F50-559A2321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62" y="472706"/>
            <a:ext cx="2944499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864184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个人中心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6236040" y="2119351"/>
            <a:ext cx="395945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页面功能繁琐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与后端对接地方多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8A59E-4A9C-49ED-B9A5-2B8E075FF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68"/>
          <a:stretch/>
        </p:blipFill>
        <p:spPr>
          <a:xfrm>
            <a:off x="516756" y="1460560"/>
            <a:ext cx="5149398" cy="34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902452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投资界面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4475649" y="1231722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1220326"/>
            <a:ext cx="3959453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使用了大量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CSS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样式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160E-6E0C-4F6D-85CD-492BB3DC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" y="2571750"/>
            <a:ext cx="7810916" cy="16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何健聪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6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59735" y="1503510"/>
            <a:ext cx="3959453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未登录时登录、注册页面的导航栏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登录后的主页导航栏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登录后其他页面的导航栏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31E34D-B0DD-49D0-8AB5-FDC8095CE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" y="1578024"/>
            <a:ext cx="4572000" cy="354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20FF0-AF86-4BF2-B490-B84C531ED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001404"/>
            <a:ext cx="4572001" cy="32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86CBF8-1175-4154-82E8-0BC8F29C5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391179"/>
            <a:ext cx="4572001" cy="1187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EC13B-EB0E-4111-9BF6-7856E5347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3688591"/>
            <a:ext cx="4559754" cy="11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6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64228" y="1759169"/>
            <a:ext cx="3959453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担保人的导航栏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B207D-2FEE-442A-94C7-E58AB2573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9" y="1602516"/>
            <a:ext cx="4656185" cy="8545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636C7E0-9543-4F06-B247-2BF97542AD11}"/>
              </a:ext>
            </a:extLst>
          </p:cNvPr>
          <p:cNvSpPr txBox="1"/>
          <p:nvPr/>
        </p:nvSpPr>
        <p:spPr>
          <a:xfrm>
            <a:off x="352589" y="258415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登录检测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路径引导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D52E2F-8225-40A1-8AB7-09667BB1A7FB}"/>
              </a:ext>
            </a:extLst>
          </p:cNvPr>
          <p:cNvSpPr txBox="1"/>
          <p:nvPr/>
        </p:nvSpPr>
        <p:spPr>
          <a:xfrm>
            <a:off x="5047007" y="2584735"/>
            <a:ext cx="395945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透明效果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信息排版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下拉框信息展示效果</a:t>
            </a:r>
          </a:p>
        </p:txBody>
      </p:sp>
    </p:spTree>
    <p:extLst>
      <p:ext uri="{BB962C8B-B14F-4D97-AF65-F5344CB8AC3E}">
        <p14:creationId xmlns:p14="http://schemas.microsoft.com/office/powerpoint/2010/main" val="4603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066859" y="4314561"/>
            <a:ext cx="22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普通用户登录主页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85575" y="4314561"/>
            <a:ext cx="2194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未登录主页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2590" y="70793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65053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主页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56683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66518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57DEE1-165F-41EC-B402-2E3EA8DA8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" y="1446220"/>
            <a:ext cx="2781284" cy="2871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1F3515-E3EA-441F-BCB6-C8E69EFC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48" y="1443229"/>
            <a:ext cx="2748246" cy="287133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22EE0B5-56F9-484A-8971-4D984A9F00D7}"/>
              </a:ext>
            </a:extLst>
          </p:cNvPr>
          <p:cNvSpPr txBox="1"/>
          <p:nvPr/>
        </p:nvSpPr>
        <p:spPr>
          <a:xfrm>
            <a:off x="6535148" y="1080825"/>
            <a:ext cx="2351590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展示网站名称；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对登录、注册、借款、投资进行引导。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85BBB9-F4A2-4B0A-9D5F-EF2CC128ADDF}"/>
              </a:ext>
            </a:extLst>
          </p:cNvPr>
          <p:cNvSpPr txBox="1"/>
          <p:nvPr/>
        </p:nvSpPr>
        <p:spPr>
          <a:xfrm>
            <a:off x="6494414" y="2576241"/>
            <a:ext cx="2351590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与导航栏的透明效果结合时，容易出现图片错位的情况，这里使用了另一种处理方式。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954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4" grpId="0"/>
      <p:bldP spid="33" grpId="0"/>
      <p:bldP spid="22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73214" y="874289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国内经济现状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E87CFB-1A86-4F2D-9A4F-CE019722D993}"/>
              </a:ext>
            </a:extLst>
          </p:cNvPr>
          <p:cNvSpPr/>
          <p:nvPr/>
        </p:nvSpPr>
        <p:spPr>
          <a:xfrm>
            <a:off x="599020" y="3455963"/>
            <a:ext cx="2031325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草根经济体融资难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57118A-CF29-4EE0-8612-13102AE0A0E0}"/>
              </a:ext>
            </a:extLst>
          </p:cNvPr>
          <p:cNvSpPr/>
          <p:nvPr/>
        </p:nvSpPr>
        <p:spPr>
          <a:xfrm>
            <a:off x="599020" y="1929561"/>
            <a:ext cx="2492990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现行金融体系结构失衡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0DB5FB-8308-47C0-8C17-D4B252188A98}"/>
              </a:ext>
            </a:extLst>
          </p:cNvPr>
          <p:cNvSpPr/>
          <p:nvPr/>
        </p:nvSpPr>
        <p:spPr>
          <a:xfrm>
            <a:off x="548640" y="2678900"/>
            <a:ext cx="3477432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难以适应草根经济体的融资需求</a:t>
            </a:r>
            <a:endParaRPr lang="zh-CN" altLang="en-US" dirty="0"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5C759C-693D-43AA-9E20-294A9963E24D}"/>
              </a:ext>
            </a:extLst>
          </p:cNvPr>
          <p:cNvSpPr/>
          <p:nvPr/>
        </p:nvSpPr>
        <p:spPr>
          <a:xfrm>
            <a:off x="5184140" y="1730866"/>
            <a:ext cx="3411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小额信贷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一种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以低收入阶层为服务对象的小规模金融服务方式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旨在促进就业和经济发展，弥补传统金融服务的不足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76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0" grpId="0"/>
      <p:bldP spid="22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796148" y="1036894"/>
            <a:ext cx="853479" cy="853479"/>
            <a:chOff x="7846021" y="887829"/>
            <a:chExt cx="853479" cy="853479"/>
          </a:xfrm>
        </p:grpSpPr>
        <p:sp>
          <p:nvSpPr>
            <p:cNvPr id="2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96148" y="3761366"/>
            <a:ext cx="853479" cy="853479"/>
            <a:chOff x="7846021" y="3811501"/>
            <a:chExt cx="853479" cy="853479"/>
          </a:xfrm>
        </p:grpSpPr>
        <p:sp>
          <p:nvSpPr>
            <p:cNvPr id="4" name="Oval 14"/>
            <p:cNvSpPr/>
            <p:nvPr/>
          </p:nvSpPr>
          <p:spPr bwMode="auto">
            <a:xfrm>
              <a:off x="7846021" y="3811501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Shape 3647"/>
            <p:cNvSpPr/>
            <p:nvPr/>
          </p:nvSpPr>
          <p:spPr>
            <a:xfrm>
              <a:off x="8081045" y="406971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81653" y="1299871"/>
            <a:ext cx="2699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对借款进行状态分类，借款申请一目了然。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572000" y="2395189"/>
            <a:ext cx="2683785" cy="85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每一个借款都可以通过点击详细信息来查看其具体的信息和状态，并且对借款进行特定操作。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068644" y="3729718"/>
            <a:ext cx="2674022" cy="110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借款详细信息会根据借款的状态有不同。这些不同主要在左半边的按钮的颜色与功能上，以及弹出框下方的还款计划上。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B589A-BF55-4DA8-8466-99EE2C7CB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" y="1463633"/>
            <a:ext cx="2785769" cy="1564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7FB86C-C52E-4243-93DB-D3B331092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7" y="3127900"/>
            <a:ext cx="2785769" cy="15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/>
      <p:bldP spid="30" grpId="0"/>
      <p:bldP spid="33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5149377" y="2476926"/>
            <a:ext cx="2257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还款计划能清晰地显示每一笔还款的时间和状态，以及是否逾期。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9900BE-90DB-45E1-976B-8A812026E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378952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3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846019" y="3920249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44911" y="1655348"/>
            <a:ext cx="3749430" cy="191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</a:t>
            </a:r>
          </a:p>
        </p:txBody>
      </p:sp>
      <p:sp>
        <p:nvSpPr>
          <p:cNvPr id="28" name="矩形 27"/>
          <p:cNvSpPr/>
          <p:nvPr/>
        </p:nvSpPr>
        <p:spPr>
          <a:xfrm>
            <a:off x="5141314" y="1194641"/>
            <a:ext cx="2699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多个后端接口需要同时使用</a:t>
            </a:r>
            <a:endParaRPr lang="zh-CN" altLang="en-US" sz="1600" dirty="0"/>
          </a:p>
        </p:txBody>
      </p:sp>
      <p:sp>
        <p:nvSpPr>
          <p:cNvPr id="29" name="矩形 28"/>
          <p:cNvSpPr/>
          <p:nvPr/>
        </p:nvSpPr>
        <p:spPr>
          <a:xfrm>
            <a:off x="5386629" y="4218445"/>
            <a:ext cx="2389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前后端对接时经常因为参数的问题互掐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D60B96-1A38-410B-BF1F-2FC914E042CE}"/>
              </a:ext>
            </a:extLst>
          </p:cNvPr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4F64312F-3C57-4829-97BB-94691AD4F00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Shape 3624">
              <a:extLst>
                <a:ext uri="{FF2B5EF4-FFF2-40B4-BE49-F238E27FC236}">
                  <a16:creationId xmlns:a16="http://schemas.microsoft.com/office/drawing/2014/main" id="{D1930180-C3E5-410E-95E8-34AADF853AF0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A04DF7D-4843-4895-8762-C5C507625CA2}"/>
              </a:ext>
            </a:extLst>
          </p:cNvPr>
          <p:cNvSpPr/>
          <p:nvPr/>
        </p:nvSpPr>
        <p:spPr>
          <a:xfrm>
            <a:off x="4697267" y="2585505"/>
            <a:ext cx="2722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按钮状态比较多，不易显示</a:t>
            </a:r>
            <a:endParaRPr lang="zh-CN" altLang="en-US" sz="16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9A98E9-591C-4FDE-B49B-6FCED5D186E6}"/>
              </a:ext>
            </a:extLst>
          </p:cNvPr>
          <p:cNvGrpSpPr/>
          <p:nvPr/>
        </p:nvGrpSpPr>
        <p:grpSpPr>
          <a:xfrm>
            <a:off x="7841167" y="965869"/>
            <a:ext cx="853479" cy="853479"/>
            <a:chOff x="7419281" y="2349665"/>
            <a:chExt cx="853479" cy="853479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BA40BCF5-B484-4AA6-B9D3-7A993CA0EE1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Shape 3624">
              <a:extLst>
                <a:ext uri="{FF2B5EF4-FFF2-40B4-BE49-F238E27FC236}">
                  <a16:creationId xmlns:a16="http://schemas.microsoft.com/office/drawing/2014/main" id="{1B29A88C-CB22-4AC7-ABE3-C1F54F935327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11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/>
      <p:bldP spid="29" grpId="0"/>
      <p:bldP spid="33" grpId="0"/>
      <p:bldP spid="35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917436" y="1172087"/>
            <a:ext cx="2006778" cy="2006778"/>
            <a:chOff x="1224671" y="1232525"/>
            <a:chExt cx="2006778" cy="2006778"/>
          </a:xfrm>
        </p:grpSpPr>
        <p:sp>
          <p:nvSpPr>
            <p:cNvPr id="40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1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5361238"/>
                <a:gd name="adj2" fmla="val 16167119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20837" y="1172087"/>
            <a:ext cx="2006778" cy="2006778"/>
            <a:chOff x="1224671" y="1232525"/>
            <a:chExt cx="2006778" cy="2006778"/>
          </a:xfrm>
        </p:grpSpPr>
        <p:sp>
          <p:nvSpPr>
            <p:cNvPr id="47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8248703"/>
                <a:gd name="adj2" fmla="val 1236894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16"/>
          <p:cNvSpPr txBox="1"/>
          <p:nvPr/>
        </p:nvSpPr>
        <p:spPr>
          <a:xfrm>
            <a:off x="4358318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功能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0" name="TextBox 16"/>
          <p:cNvSpPr txBox="1"/>
          <p:nvPr/>
        </p:nvSpPr>
        <p:spPr>
          <a:xfrm>
            <a:off x="7261719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难点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投资记录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8A770-E6A7-4B2D-936A-31BAC4183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1467599"/>
            <a:ext cx="2894923" cy="16365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51FA82-7AF5-44C5-B952-D61BF5738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3237583"/>
            <a:ext cx="2907862" cy="16365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72E2B0C-0448-4F73-97C3-41B360DE25B9}"/>
              </a:ext>
            </a:extLst>
          </p:cNvPr>
          <p:cNvSpPr txBox="1"/>
          <p:nvPr/>
        </p:nvSpPr>
        <p:spPr>
          <a:xfrm>
            <a:off x="3825788" y="3104414"/>
            <a:ext cx="2567572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展示投资人的投资记录；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展示每个投资记录的回收记录。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1551A6-75BB-45CB-938A-D402991582FF}"/>
              </a:ext>
            </a:extLst>
          </p:cNvPr>
          <p:cNvSpPr txBox="1"/>
          <p:nvPr/>
        </p:nvSpPr>
        <p:spPr>
          <a:xfrm>
            <a:off x="6647890" y="3101693"/>
            <a:ext cx="2351590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29" grpId="0"/>
      <p:bldP spid="31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邮件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F8366-07A3-4189-B525-34CCE665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9" y="930633"/>
            <a:ext cx="3374847" cy="1906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23E05-4260-4B99-8FC0-2EF3D1EC7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8" y="2953787"/>
            <a:ext cx="3374847" cy="18979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展示系统给每个用户的通知信息。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状态的自动刷新；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担保人为借款人申请的借款提供担保。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按钮状态较多。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26D64-AAC7-4897-8FE5-5B3CD1CA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840921"/>
            <a:ext cx="3393523" cy="1916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C9E60F-C6CA-4469-96BD-8EDCB5F9B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2831915"/>
            <a:ext cx="3393522" cy="19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逾期记录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230499" y="4002487"/>
            <a:ext cx="4117357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担保人查看有无逾期的借款。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8258B-6A1E-451D-AF42-47A88430D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48" y="1465406"/>
            <a:ext cx="4786683" cy="2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0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郑锐华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9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用户模块流程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14E388-428B-4476-AD3C-F342624D6939}"/>
              </a:ext>
            </a:extLst>
          </p:cNvPr>
          <p:cNvGrpSpPr/>
          <p:nvPr/>
        </p:nvGrpSpPr>
        <p:grpSpPr>
          <a:xfrm>
            <a:off x="564125" y="1764201"/>
            <a:ext cx="8187529" cy="2686757"/>
            <a:chOff x="416737" y="1529739"/>
            <a:chExt cx="8187529" cy="2686757"/>
          </a:xfrm>
        </p:grpSpPr>
        <p:sp>
          <p:nvSpPr>
            <p:cNvPr id="26" name="文本框 25"/>
            <p:cNvSpPr txBox="1"/>
            <p:nvPr/>
          </p:nvSpPr>
          <p:spPr>
            <a:xfrm>
              <a:off x="5432674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009274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443925" y="2682468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注册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004853" y="2518467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1643460" y="2913301"/>
              <a:ext cx="2361393" cy="6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614686" y="24057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2" y="2742385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655353" y="234796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数据库操作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1754583" y="2581981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注册信息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416737" y="3754833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修改资料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1" y="3130488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773975" y="27748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返回结果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1700130" y="3616332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修改信息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FBEA308-EF33-40AF-A02C-CCC6106C733C}"/>
                </a:ext>
              </a:extLst>
            </p:cNvPr>
            <p:cNvSpPr/>
            <p:nvPr/>
          </p:nvSpPr>
          <p:spPr>
            <a:xfrm>
              <a:off x="443925" y="1726930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登录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42F956C-A428-448C-AB88-83741DCCEB6A}"/>
                </a:ext>
              </a:extLst>
            </p:cNvPr>
            <p:cNvSpPr txBox="1"/>
            <p:nvPr/>
          </p:nvSpPr>
          <p:spPr>
            <a:xfrm>
              <a:off x="1754583" y="152973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登录信息</a:t>
              </a:r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E4E93933-5944-4049-AA27-FB3A2066631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1643460" y="1957763"/>
              <a:ext cx="2369546" cy="6037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E2C51EBD-6A08-4D0C-9AA5-9D1EA10F824A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1616272" y="3210412"/>
              <a:ext cx="2388581" cy="77525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C29F0B5-87FE-4555-B93E-0FE4877D4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4594" y="2509639"/>
              <a:ext cx="266228" cy="2"/>
            </a:xfrm>
            <a:prstGeom prst="bentConnector4">
              <a:avLst>
                <a:gd name="adj1" fmla="val 411149"/>
                <a:gd name="adj2" fmla="val 1143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68D1112-AC8A-4CD5-BDA7-BEA70BC2114C}"/>
                </a:ext>
              </a:extLst>
            </p:cNvPr>
            <p:cNvSpPr txBox="1"/>
            <p:nvPr/>
          </p:nvSpPr>
          <p:spPr>
            <a:xfrm>
              <a:off x="4096392" y="186298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信息检验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16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9DA73B-A48B-4996-B7E6-B559F787D81D}"/>
              </a:ext>
            </a:extLst>
          </p:cNvPr>
          <p:cNvGrpSpPr/>
          <p:nvPr/>
        </p:nvGrpSpPr>
        <p:grpSpPr>
          <a:xfrm>
            <a:off x="429467" y="2460866"/>
            <a:ext cx="8285065" cy="1158507"/>
            <a:chOff x="449354" y="1835635"/>
            <a:chExt cx="8285065" cy="1158507"/>
          </a:xfrm>
        </p:grpSpPr>
        <p:sp>
          <p:nvSpPr>
            <p:cNvPr id="2" name="矩形 1"/>
            <p:cNvSpPr/>
            <p:nvPr/>
          </p:nvSpPr>
          <p:spPr>
            <a:xfrm>
              <a:off x="6514749" y="254725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GuarantorDao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598833" y="2547255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GuarantorService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49354" y="2214958"/>
              <a:ext cx="2651469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UserController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98833" y="1838529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UserService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14749" y="183563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UserDao</a:t>
              </a:r>
              <a:endParaRPr lang="zh-CN" altLang="en-US" dirty="0"/>
            </a:p>
          </p:txBody>
        </p:sp>
        <p:cxnSp>
          <p:nvCxnSpPr>
            <p:cNvPr id="9" name="肘形连接符 8"/>
            <p:cNvCxnSpPr>
              <a:stCxn id="29" idx="3"/>
              <a:endCxn id="31" idx="1"/>
            </p:cNvCxnSpPr>
            <p:nvPr/>
          </p:nvCxnSpPr>
          <p:spPr>
            <a:xfrm flipV="1">
              <a:off x="3100823" y="2061973"/>
              <a:ext cx="498010" cy="376429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29" idx="3"/>
              <a:endCxn id="17" idx="1"/>
            </p:cNvCxnSpPr>
            <p:nvPr/>
          </p:nvCxnSpPr>
          <p:spPr>
            <a:xfrm>
              <a:off x="3100823" y="2438402"/>
              <a:ext cx="498010" cy="332297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31" idx="3"/>
              <a:endCxn id="32" idx="1"/>
            </p:cNvCxnSpPr>
            <p:nvPr/>
          </p:nvCxnSpPr>
          <p:spPr>
            <a:xfrm flipV="1">
              <a:off x="6016738" y="2059079"/>
              <a:ext cx="498011" cy="2894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7" idx="3"/>
              <a:endCxn id="2" idx="1"/>
            </p:cNvCxnSpPr>
            <p:nvPr/>
          </p:nvCxnSpPr>
          <p:spPr>
            <a:xfrm>
              <a:off x="6016738" y="2770699"/>
              <a:ext cx="498011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96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P2P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小额贷平台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1A018C-7323-464C-BC9E-646829E0517B}"/>
              </a:ext>
            </a:extLst>
          </p:cNvPr>
          <p:cNvSpPr/>
          <p:nvPr/>
        </p:nvSpPr>
        <p:spPr>
          <a:xfrm>
            <a:off x="492340" y="1564952"/>
            <a:ext cx="8159320" cy="134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P2P</a:t>
            </a:r>
            <a:r>
              <a:rPr lang="zh-CN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借贷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（点对点借贷）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通过与借款人匹配投资人的在线服务向个人或企业提供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贷款</a:t>
            </a: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以较低的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管理费用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运营，并且比传统的金融机构更便宜地提供服务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F8519F-A196-4F19-A391-5B42FE3FD36F}"/>
              </a:ext>
            </a:extLst>
          </p:cNvPr>
          <p:cNvSpPr/>
          <p:nvPr/>
        </p:nvSpPr>
        <p:spPr>
          <a:xfrm>
            <a:off x="492340" y="3001463"/>
            <a:ext cx="8095400" cy="175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小额贷平台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定位在中大型企业内，面向企业员工提供小额信贷撮合的信息中介服务，采用稳健的线上无抵押模式，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主要解决员工投资和借款的需求，平台以服务员工为第一目标，不收取任何服务费，费用直接在借款人和投资人直接发生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9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用户注册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/user/signup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/user/login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退出登录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/user/logout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update_password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user_message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update_user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</p:spTree>
    <p:extLst>
      <p:ext uri="{BB962C8B-B14F-4D97-AF65-F5344CB8AC3E}">
        <p14:creationId xmlns:p14="http://schemas.microsoft.com/office/powerpoint/2010/main" val="183382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卢健威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7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征信授信模块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417157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225689" y="2087829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征信授信模块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1850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393403" y="166138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内部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请求征信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44834" y="361516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6313" y="3286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593352" y="3427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授信子模块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586726" y="2665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征信子模块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796748" y="3147391"/>
            <a:ext cx="0" cy="490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5413513" y="3193773"/>
            <a:ext cx="2708" cy="44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6679096" y="313413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9427" y="27962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cxnSp>
        <p:nvCxnSpPr>
          <p:cNvPr id="48" name="直接箭头连接符 47"/>
          <p:cNvCxnSpPr/>
          <p:nvPr/>
        </p:nvCxnSpPr>
        <p:spPr>
          <a:xfrm flipH="1" flipV="1">
            <a:off x="6705600" y="375699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5931" y="34190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信用调级</a:t>
            </a:r>
          </a:p>
        </p:txBody>
      </p:sp>
    </p:spTree>
    <p:extLst>
      <p:ext uri="{BB962C8B-B14F-4D97-AF65-F5344CB8AC3E}">
        <p14:creationId xmlns:p14="http://schemas.microsoft.com/office/powerpoint/2010/main" val="36347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0" grpId="0" animBg="1"/>
      <p:bldP spid="14" grpId="0" animBg="1"/>
      <p:bldP spid="17" grpId="0" animBg="1"/>
      <p:bldP spid="22" grpId="0"/>
      <p:bldP spid="24" grpId="0"/>
      <p:bldP spid="30" grpId="0" animBg="1"/>
      <p:bldP spid="32" grpId="0" animBg="1"/>
      <p:bldP spid="43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565067" y="2124216"/>
            <a:ext cx="2179749" cy="25140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担保模块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7946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259291" y="1685770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4834" y="3495896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3" y="31672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同意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拒绝担保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6544984" y="319827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17872" y="28272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获取申请人借款历史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571488" y="382113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1675" y="34710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查看经手借款申请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771338" y="4085618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8265" y="37569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查看申请人信息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37939" y="2978337"/>
            <a:ext cx="853479" cy="853479"/>
            <a:chOff x="7846021" y="887829"/>
            <a:chExt cx="853479" cy="853479"/>
          </a:xfrm>
        </p:grpSpPr>
        <p:sp>
          <p:nvSpPr>
            <p:cNvPr id="37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直接箭头连接符 38"/>
          <p:cNvCxnSpPr/>
          <p:nvPr/>
        </p:nvCxnSpPr>
        <p:spPr>
          <a:xfrm>
            <a:off x="784591" y="4628957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848" y="425395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………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6577584" y="440025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677771" y="40501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获取逾期的合约</a:t>
            </a:r>
          </a:p>
        </p:txBody>
      </p:sp>
    </p:spTree>
    <p:extLst>
      <p:ext uri="{BB962C8B-B14F-4D97-AF65-F5344CB8AC3E}">
        <p14:creationId xmlns:p14="http://schemas.microsoft.com/office/powerpoint/2010/main" val="214828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700"/>
                            </p:stCondLst>
                            <p:childTnLst>
                              <p:par>
                                <p:cTn id="9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00"/>
                            </p:stCondLst>
                            <p:childTnLst>
                              <p:par>
                                <p:cTn id="10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700"/>
                            </p:stCondLst>
                            <p:childTnLst>
                              <p:par>
                                <p:cTn id="1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 animBg="1"/>
      <p:bldP spid="14" grpId="0" animBg="1"/>
      <p:bldP spid="17" grpId="0" animBg="1"/>
      <p:bldP spid="19" grpId="0"/>
      <p:bldP spid="21" grpId="0"/>
      <p:bldP spid="30" grpId="0"/>
      <p:bldP spid="33" grpId="0"/>
      <p:bldP spid="35" grpId="0"/>
      <p:bldP spid="40" grpId="0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陈振业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0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产品子系统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527850" y="1664921"/>
            <a:ext cx="6080401" cy="663713"/>
            <a:chOff x="1239086" y="1733671"/>
            <a:chExt cx="6080401" cy="663713"/>
          </a:xfrm>
        </p:grpSpPr>
        <p:sp>
          <p:nvSpPr>
            <p:cNvPr id="3" name="矩形 2"/>
            <p:cNvSpPr/>
            <p:nvPr/>
          </p:nvSpPr>
          <p:spPr>
            <a:xfrm>
              <a:off x="1239086" y="1895432"/>
              <a:ext cx="80021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862356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借款申请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793404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投资市场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4452" y="1889617"/>
              <a:ext cx="59503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订单</a:t>
              </a:r>
            </a:p>
          </p:txBody>
        </p:sp>
        <p:cxnSp>
          <p:nvCxnSpPr>
            <p:cNvPr id="6" name="直接箭头连接符 5"/>
            <p:cNvCxnSpPr>
              <a:stCxn id="3" idx="3"/>
              <a:endCxn id="11" idx="1"/>
            </p:cNvCxnSpPr>
            <p:nvPr/>
          </p:nvCxnSpPr>
          <p:spPr>
            <a:xfrm flipV="1">
              <a:off x="2039305" y="2058894"/>
              <a:ext cx="823051" cy="58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3"/>
              <a:endCxn id="13" idx="1"/>
            </p:cNvCxnSpPr>
            <p:nvPr/>
          </p:nvCxnSpPr>
          <p:spPr>
            <a:xfrm>
              <a:off x="3867759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3" idx="3"/>
              <a:endCxn id="14" idx="1"/>
            </p:cNvCxnSpPr>
            <p:nvPr/>
          </p:nvCxnSpPr>
          <p:spPr>
            <a:xfrm>
              <a:off x="5798807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178960" y="2089574"/>
              <a:ext cx="54374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提交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896431" y="1733671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担保人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986198" y="2089607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审核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99992" y="1751117"/>
              <a:ext cx="72327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投资人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989760" y="2089573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认购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57623" y="2423355"/>
            <a:ext cx="3671591" cy="2449654"/>
            <a:chOff x="2039305" y="2572762"/>
            <a:chExt cx="3197307" cy="2133216"/>
          </a:xfrm>
        </p:grpSpPr>
        <p:graphicFrame>
          <p:nvGraphicFramePr>
            <p:cNvPr id="19" name="图示 18"/>
            <p:cNvGraphicFramePr/>
            <p:nvPr/>
          </p:nvGraphicFramePr>
          <p:xfrm>
            <a:off x="2039305" y="2572762"/>
            <a:ext cx="3197307" cy="21315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1" name="六边形 20"/>
            <p:cNvSpPr/>
            <p:nvPr/>
          </p:nvSpPr>
          <p:spPr>
            <a:xfrm rot="5400000">
              <a:off x="3421124" y="3972717"/>
              <a:ext cx="792451" cy="674072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65950" y="4202154"/>
              <a:ext cx="491331" cy="24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完成</a:t>
              </a:r>
            </a:p>
          </p:txBody>
        </p:sp>
      </p:grpSp>
      <p:graphicFrame>
        <p:nvGraphicFramePr>
          <p:cNvPr id="34" name="图示 33"/>
          <p:cNvGraphicFramePr/>
          <p:nvPr/>
        </p:nvGraphicFramePr>
        <p:xfrm>
          <a:off x="67729" y="2614359"/>
          <a:ext cx="8951916" cy="1906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8751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Graphic spid="34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sp>
        <p:nvSpPr>
          <p:cNvPr id="2" name="矩形 1"/>
          <p:cNvSpPr/>
          <p:nvPr/>
        </p:nvSpPr>
        <p:spPr>
          <a:xfrm>
            <a:off x="6514749" y="254725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LoanApplicationDao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14749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PurchaseDao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98833" y="2547255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LoanApplicationService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82051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PurchaseService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49354" y="2214958"/>
            <a:ext cx="2651469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LoanApplicationController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49354" y="3510392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PurchaseController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598833" y="1838529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ConfigService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514749" y="183563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ConfigDao</a:t>
            </a:r>
            <a:endParaRPr lang="zh-CN" altLang="en-US" dirty="0"/>
          </a:p>
        </p:txBody>
      </p:sp>
      <p:cxnSp>
        <p:nvCxnSpPr>
          <p:cNvPr id="9" name="肘形连接符 8"/>
          <p:cNvCxnSpPr>
            <a:stCxn id="29" idx="3"/>
            <a:endCxn id="31" idx="1"/>
          </p:cNvCxnSpPr>
          <p:nvPr/>
        </p:nvCxnSpPr>
        <p:spPr>
          <a:xfrm flipV="1">
            <a:off x="3100823" y="2061973"/>
            <a:ext cx="498010" cy="376429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29" idx="3"/>
            <a:endCxn id="17" idx="1"/>
          </p:cNvCxnSpPr>
          <p:nvPr/>
        </p:nvCxnSpPr>
        <p:spPr>
          <a:xfrm>
            <a:off x="3100823" y="2438402"/>
            <a:ext cx="498010" cy="332297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31" idx="3"/>
            <a:endCxn id="32" idx="1"/>
          </p:cNvCxnSpPr>
          <p:nvPr/>
        </p:nvCxnSpPr>
        <p:spPr>
          <a:xfrm flipV="1">
            <a:off x="6016738" y="2059079"/>
            <a:ext cx="498011" cy="2894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7" idx="3"/>
            <a:endCxn id="2" idx="1"/>
          </p:cNvCxnSpPr>
          <p:nvPr/>
        </p:nvCxnSpPr>
        <p:spPr>
          <a:xfrm>
            <a:off x="6016738" y="2770699"/>
            <a:ext cx="49801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0" idx="3"/>
            <a:endCxn id="18" idx="1"/>
          </p:cNvCxnSpPr>
          <p:nvPr/>
        </p:nvCxnSpPr>
        <p:spPr>
          <a:xfrm flipV="1">
            <a:off x="2669024" y="3733834"/>
            <a:ext cx="813027" cy="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8" idx="3"/>
            <a:endCxn id="16" idx="1"/>
          </p:cNvCxnSpPr>
          <p:nvPr/>
        </p:nvCxnSpPr>
        <p:spPr>
          <a:xfrm>
            <a:off x="5701721" y="3733834"/>
            <a:ext cx="813028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上下箭头 36"/>
          <p:cNvSpPr/>
          <p:nvPr/>
        </p:nvSpPr>
        <p:spPr>
          <a:xfrm>
            <a:off x="4394900" y="3025108"/>
            <a:ext cx="262989" cy="45032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1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新建借款申请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/loan_application/new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借款申请详情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/detail/{application_id}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/user_applications/{status}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展示不同状态的订单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/user_purchases/{type}/{status}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/detail/{purchase_id}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投资人认购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/purchase/subscribe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97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周学斌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4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1903619"/>
            <a:ext cx="3959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实现每日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定时调用指定方法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独立线程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用于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P2P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系统中自动处理模块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对到达还款日期的还款计划进行自动划扣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检查到达逾期期限的借款申请并更新其状态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886672" y="2244982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905053" y="3376665"/>
            <a:ext cx="1692998" cy="529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借款申请检测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01342" y="3376665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5" name="肘形连接符 4"/>
          <p:cNvCxnSpPr>
            <a:stCxn id="11" idx="0"/>
            <a:endCxn id="3" idx="2"/>
          </p:cNvCxnSpPr>
          <p:nvPr/>
        </p:nvCxnSpPr>
        <p:spPr>
          <a:xfrm rot="5400000" flipH="1" flipV="1">
            <a:off x="5941334" y="2584829"/>
            <a:ext cx="602055" cy="98161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3" idx="0"/>
            <a:endCxn id="3" idx="2"/>
          </p:cNvCxnSpPr>
          <p:nvPr/>
        </p:nvCxnSpPr>
        <p:spPr>
          <a:xfrm rot="16200000" flipV="1">
            <a:off x="6939479" y="2568303"/>
            <a:ext cx="602055" cy="101467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7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3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功能模块流程图</a:t>
            </a:r>
          </a:p>
        </p:txBody>
      </p:sp>
      <p:cxnSp>
        <p:nvCxnSpPr>
          <p:cNvPr id="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C:\Users\kunxi\AppData\Local\Temp\WeChat Files\ab9fe585906c64cb37d701ac150d49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13" y="1915642"/>
            <a:ext cx="5274310" cy="25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kunxi\AppData\Local\Temp\WeChat Files\70a39ef3114c5c4896c1817c087e00c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4" y="2117795"/>
            <a:ext cx="2612278" cy="215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1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30320" y="2725122"/>
            <a:ext cx="395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负责还款计划的增删改查，封装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接口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3" y="2054700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23648" y="347653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还款执行子模块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23648" y="2625504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数据访问子模块</a:t>
            </a:r>
          </a:p>
        </p:txBody>
      </p:sp>
      <p:cxnSp>
        <p:nvCxnSpPr>
          <p:cNvPr id="20" name="直接连接符 19"/>
          <p:cNvCxnSpPr>
            <a:stCxn id="29" idx="1"/>
            <a:endCxn id="16" idx="3"/>
          </p:cNvCxnSpPr>
          <p:nvPr/>
        </p:nvCxnSpPr>
        <p:spPr>
          <a:xfrm flipH="1">
            <a:off x="2860678" y="2955955"/>
            <a:ext cx="19696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8"/>
          <p:cNvSpPr txBox="1"/>
          <p:nvPr/>
        </p:nvSpPr>
        <p:spPr>
          <a:xfrm>
            <a:off x="4830321" y="3391482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对到达还款期限及逾期的还款计划，请求第三方支付平台进行资金转账操作</a:t>
            </a:r>
          </a:p>
        </p:txBody>
      </p:sp>
      <p:cxnSp>
        <p:nvCxnSpPr>
          <p:cNvPr id="24" name="直接连接符 23"/>
          <p:cNvCxnSpPr>
            <a:stCxn id="28" idx="1"/>
            <a:endCxn id="6" idx="3"/>
          </p:cNvCxnSpPr>
          <p:nvPr/>
        </p:nvCxnSpPr>
        <p:spPr>
          <a:xfrm flipH="1">
            <a:off x="2860678" y="3806981"/>
            <a:ext cx="19696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4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4" grpId="0" animBg="1"/>
      <p:bldP spid="6" grpId="0" animBg="1"/>
      <p:bldP spid="16" grpId="0" animBg="1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4" y="2598345"/>
            <a:ext cx="1266278" cy="6292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认购订单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441117" y="2598345"/>
            <a:ext cx="1266278" cy="62921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还款计划</a:t>
            </a:r>
          </a:p>
        </p:txBody>
      </p:sp>
      <p:cxnSp>
        <p:nvCxnSpPr>
          <p:cNvPr id="8" name="直接连接符 7"/>
          <p:cNvCxnSpPr>
            <a:stCxn id="4" idx="3"/>
            <a:endCxn id="16" idx="1"/>
          </p:cNvCxnSpPr>
          <p:nvPr/>
        </p:nvCxnSpPr>
        <p:spPr>
          <a:xfrm>
            <a:off x="1715632" y="2912953"/>
            <a:ext cx="7254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5632" y="29369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2255" y="293692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759884" y="1897290"/>
            <a:ext cx="258024" cy="203132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0479" y="1897290"/>
            <a:ext cx="361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实际还款日期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金额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flipV="1">
            <a:off x="5463766" y="1909352"/>
            <a:ext cx="3680234" cy="1268414"/>
          </a:xfrm>
          <a:prstGeom prst="bentConnector3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4" grpId="0" animBg="1"/>
      <p:bldP spid="16" grpId="0" animBg="1"/>
      <p:bldP spid="9" grpId="0"/>
      <p:bldP spid="19" grpId="0"/>
      <p:bldP spid="10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994" y="172468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</a:p>
        </p:txBody>
      </p:sp>
      <p:cxnSp>
        <p:nvCxnSpPr>
          <p:cNvPr id="6" name="直接连接符 5"/>
          <p:cNvCxnSpPr>
            <a:stCxn id="3" idx="1"/>
          </p:cNvCxnSpPr>
          <p:nvPr/>
        </p:nvCxnSpPr>
        <p:spPr>
          <a:xfrm flipH="1">
            <a:off x="-72428" y="1909351"/>
            <a:ext cx="5794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66748" y="2862611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计划中</a:t>
            </a:r>
          </a:p>
        </p:txBody>
      </p:sp>
      <p:sp>
        <p:nvSpPr>
          <p:cNvPr id="11" name="菱形 10"/>
          <p:cNvSpPr/>
          <p:nvPr/>
        </p:nvSpPr>
        <p:spPr>
          <a:xfrm>
            <a:off x="30799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13" name="直接箭头连接符 12"/>
          <p:cNvCxnSpPr>
            <a:stCxn id="7" idx="3"/>
            <a:endCxn id="11" idx="1"/>
          </p:cNvCxnSpPr>
          <p:nvPr/>
        </p:nvCxnSpPr>
        <p:spPr>
          <a:xfrm>
            <a:off x="1871271" y="3111582"/>
            <a:ext cx="12086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271" y="26960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到达还款日期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168177" y="3976187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4" name="直接箭头连接符 23"/>
          <p:cNvCxnSpPr>
            <a:stCxn id="11" idx="2"/>
            <a:endCxn id="25" idx="0"/>
          </p:cNvCxnSpPr>
          <p:nvPr/>
        </p:nvCxnSpPr>
        <p:spPr>
          <a:xfrm flipH="1">
            <a:off x="3720439" y="3423926"/>
            <a:ext cx="2" cy="552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3221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922289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cxnSp>
        <p:nvCxnSpPr>
          <p:cNvPr id="33" name="直接箭头连接符 32"/>
          <p:cNvCxnSpPr>
            <a:stCxn id="11" idx="3"/>
            <a:endCxn id="32" idx="1"/>
          </p:cNvCxnSpPr>
          <p:nvPr/>
        </p:nvCxnSpPr>
        <p:spPr>
          <a:xfrm flipV="1">
            <a:off x="4360973" y="3111581"/>
            <a:ext cx="56131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27254" y="27992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195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</p:cNvCxnSpPr>
          <p:nvPr/>
        </p:nvCxnSpPr>
        <p:spPr>
          <a:xfrm>
            <a:off x="6026812" y="3111581"/>
            <a:ext cx="35924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45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  <p:bldP spid="25" grpId="0" animBg="1"/>
      <p:bldP spid="28" grpId="0"/>
      <p:bldP spid="32" grpId="0" animBg="1"/>
      <p:bldP spid="34" grpId="0"/>
      <p:bldP spid="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43253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sp>
        <p:nvSpPr>
          <p:cNvPr id="39" name="菱形 38"/>
          <p:cNvSpPr/>
          <p:nvPr/>
        </p:nvSpPr>
        <p:spPr>
          <a:xfrm>
            <a:off x="17718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114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  <a:endCxn id="39" idx="1"/>
          </p:cNvCxnSpPr>
          <p:nvPr/>
        </p:nvCxnSpPr>
        <p:spPr>
          <a:xfrm>
            <a:off x="1447776" y="3111581"/>
            <a:ext cx="3240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1642057" y="3977902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逾期成功</a:t>
            </a:r>
          </a:p>
        </p:txBody>
      </p:sp>
      <p:cxnSp>
        <p:nvCxnSpPr>
          <p:cNvPr id="51" name="直接箭头连接符 50"/>
          <p:cNvCxnSpPr>
            <a:stCxn id="39" idx="2"/>
            <a:endCxn id="49" idx="0"/>
          </p:cNvCxnSpPr>
          <p:nvPr/>
        </p:nvCxnSpPr>
        <p:spPr>
          <a:xfrm flipH="1">
            <a:off x="2412340" y="3423926"/>
            <a:ext cx="1" cy="553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1233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-176543" y="3111582"/>
            <a:ext cx="5197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>
          <a:xfrm>
            <a:off x="3550813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90485" y="3470928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担保者→投资者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400721" y="2862609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担保人垫付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86379" y="26933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9" name="直接箭头连接符 8"/>
          <p:cNvCxnSpPr>
            <a:stCxn id="39" idx="3"/>
            <a:endCxn id="29" idx="1"/>
          </p:cNvCxnSpPr>
          <p:nvPr/>
        </p:nvCxnSpPr>
        <p:spPr>
          <a:xfrm>
            <a:off x="3052873" y="3111582"/>
            <a:ext cx="4979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04325" y="269333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4821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cxnSp>
        <p:nvCxnSpPr>
          <p:cNvPr id="20" name="直接箭头连接符 19"/>
          <p:cNvCxnSpPr>
            <a:stCxn id="29" idx="3"/>
            <a:endCxn id="36" idx="1"/>
          </p:cNvCxnSpPr>
          <p:nvPr/>
        </p:nvCxnSpPr>
        <p:spPr>
          <a:xfrm flipV="1">
            <a:off x="4831878" y="3111580"/>
            <a:ext cx="568843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9" idx="0"/>
            <a:endCxn id="32" idx="0"/>
          </p:cNvCxnSpPr>
          <p:nvPr/>
        </p:nvCxnSpPr>
        <p:spPr>
          <a:xfrm rot="16200000" flipH="1" flipV="1">
            <a:off x="2511744" y="1183007"/>
            <a:ext cx="63373" cy="3295831"/>
          </a:xfrm>
          <a:prstGeom prst="bentConnector3">
            <a:avLst>
              <a:gd name="adj1" fmla="val -917877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菱形 49"/>
          <p:cNvSpPr/>
          <p:nvPr/>
        </p:nvSpPr>
        <p:spPr>
          <a:xfrm>
            <a:off x="7344216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47" name="直接箭头连接符 46"/>
          <p:cNvCxnSpPr>
            <a:stCxn id="36" idx="3"/>
            <a:endCxn id="50" idx="1"/>
          </p:cNvCxnSpPr>
          <p:nvPr/>
        </p:nvCxnSpPr>
        <p:spPr>
          <a:xfrm>
            <a:off x="6941286" y="3111580"/>
            <a:ext cx="40293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50" idx="2"/>
            <a:endCxn id="49" idx="3"/>
          </p:cNvCxnSpPr>
          <p:nvPr/>
        </p:nvCxnSpPr>
        <p:spPr>
          <a:xfrm rot="5400000">
            <a:off x="5182213" y="1424336"/>
            <a:ext cx="802947" cy="48021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86168" y="38701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59" name="肘形连接符 58"/>
          <p:cNvCxnSpPr>
            <a:stCxn id="50" idx="0"/>
            <a:endCxn id="36" idx="0"/>
          </p:cNvCxnSpPr>
          <p:nvPr/>
        </p:nvCxnSpPr>
        <p:spPr>
          <a:xfrm rot="16200000" flipH="1" flipV="1">
            <a:off x="7046191" y="1924050"/>
            <a:ext cx="63372" cy="1813745"/>
          </a:xfrm>
          <a:prstGeom prst="bentConnector3">
            <a:avLst>
              <a:gd name="adj1" fmla="val -93218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73191" y="3332553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借款者→担保者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845233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12063210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0" grpId="0"/>
      <p:bldP spid="49" grpId="0" animBg="1"/>
      <p:bldP spid="52" grpId="0"/>
      <p:bldP spid="29" grpId="0" animBg="1"/>
      <p:bldP spid="30" grpId="0"/>
      <p:bldP spid="36" grpId="0" animBg="1"/>
      <p:bldP spid="38" grpId="0"/>
      <p:bldP spid="41" grpId="0"/>
      <p:bldP spid="18" grpId="0"/>
      <p:bldP spid="50" grpId="0" animBg="1"/>
      <p:bldP spid="57" grpId="0"/>
      <p:bldP spid="53" grpId="0"/>
      <p:bldP spid="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郑宗航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13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83781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6C072C-29C6-48B2-8E8D-30A64C986433}"/>
              </a:ext>
            </a:extLst>
          </p:cNvPr>
          <p:cNvSpPr/>
          <p:nvPr/>
        </p:nvSpPr>
        <p:spPr>
          <a:xfrm>
            <a:off x="3153101" y="1940955"/>
            <a:ext cx="1454764" cy="4240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平台发送通知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3AD5B6-398F-4122-B01A-C40C937BE887}"/>
              </a:ext>
            </a:extLst>
          </p:cNvPr>
          <p:cNvSpPr/>
          <p:nvPr/>
        </p:nvSpPr>
        <p:spPr>
          <a:xfrm>
            <a:off x="2412534" y="3166640"/>
            <a:ext cx="1409404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查看全部通知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E81934-810C-41BA-B194-6C3F530E9AE7}"/>
              </a:ext>
            </a:extLst>
          </p:cNvPr>
          <p:cNvSpPr/>
          <p:nvPr/>
        </p:nvSpPr>
        <p:spPr>
          <a:xfrm>
            <a:off x="3117236" y="4306844"/>
            <a:ext cx="1542689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查看已读通知</a:t>
            </a:r>
            <a:endParaRPr lang="zh-CN" altLang="en-US" sz="1200" dirty="0"/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DEC045F0-C91C-4EA5-8D94-8C2E1E22D13D}"/>
              </a:ext>
            </a:extLst>
          </p:cNvPr>
          <p:cNvSpPr>
            <a:spLocks/>
          </p:cNvSpPr>
          <p:nvPr/>
        </p:nvSpPr>
        <p:spPr bwMode="auto">
          <a:xfrm>
            <a:off x="4313271" y="220323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5798EE5B-474F-443F-9D53-11FD6C5B989A}"/>
              </a:ext>
            </a:extLst>
          </p:cNvPr>
          <p:cNvSpPr>
            <a:spLocks/>
          </p:cNvSpPr>
          <p:nvPr/>
        </p:nvSpPr>
        <p:spPr bwMode="auto">
          <a:xfrm>
            <a:off x="3821938" y="296159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92D05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1FAC0BFD-6032-4ED6-B39A-CED0E03875D9}"/>
              </a:ext>
            </a:extLst>
          </p:cNvPr>
          <p:cNvSpPr>
            <a:spLocks/>
          </p:cNvSpPr>
          <p:nvPr/>
        </p:nvSpPr>
        <p:spPr bwMode="auto">
          <a:xfrm>
            <a:off x="4311684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03</a:t>
            </a: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19DE45ED-C9E8-4EEA-AB36-3F3BCDB28635}"/>
              </a:ext>
            </a:extLst>
          </p:cNvPr>
          <p:cNvSpPr>
            <a:spLocks/>
          </p:cNvSpPr>
          <p:nvPr/>
        </p:nvSpPr>
        <p:spPr bwMode="auto">
          <a:xfrm>
            <a:off x="5202420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04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CBDDC56-EAF3-4B79-A080-8CB7C48C7C1C}"/>
              </a:ext>
            </a:extLst>
          </p:cNvPr>
          <p:cNvSpPr/>
          <p:nvPr/>
        </p:nvSpPr>
        <p:spPr>
          <a:xfrm>
            <a:off x="5882882" y="4306843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查看未读通知</a:t>
            </a:r>
            <a:endParaRPr lang="zh-CN" altLang="en-US" sz="1200" dirty="0"/>
          </a:p>
        </p:txBody>
      </p:sp>
      <p:sp>
        <p:nvSpPr>
          <p:cNvPr id="56" name="AutoShape 2">
            <a:extLst>
              <a:ext uri="{FF2B5EF4-FFF2-40B4-BE49-F238E27FC236}">
                <a16:creationId xmlns:a16="http://schemas.microsoft.com/office/drawing/2014/main" id="{EF9709D5-2BA1-450D-A095-7A82A21AC8BB}"/>
              </a:ext>
            </a:extLst>
          </p:cNvPr>
          <p:cNvSpPr>
            <a:spLocks/>
          </p:cNvSpPr>
          <p:nvPr/>
        </p:nvSpPr>
        <p:spPr bwMode="auto">
          <a:xfrm>
            <a:off x="5642412" y="295758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05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E32F1BFE-7D46-489D-A66B-49B8873B7CD0}"/>
              </a:ext>
            </a:extLst>
          </p:cNvPr>
          <p:cNvSpPr>
            <a:spLocks/>
          </p:cNvSpPr>
          <p:nvPr/>
        </p:nvSpPr>
        <p:spPr bwMode="auto">
          <a:xfrm>
            <a:off x="5202420" y="2201449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等线 (正文)"/>
                <a:ea typeface="+mj-ea"/>
                <a:cs typeface="Titillium" charset="0"/>
              </a:rPr>
              <a:t>06</a:t>
            </a:r>
            <a:endParaRPr lang="en-US" sz="2400" dirty="0">
              <a:solidFill>
                <a:schemeClr val="bg1"/>
              </a:solidFill>
              <a:latin typeface="等线 (正文)"/>
              <a:ea typeface="+mj-ea"/>
              <a:cs typeface="Titillium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A9A240-DF6C-4580-84CE-D757E0B0D451}"/>
              </a:ext>
            </a:extLst>
          </p:cNvPr>
          <p:cNvSpPr/>
          <p:nvPr/>
        </p:nvSpPr>
        <p:spPr>
          <a:xfrm>
            <a:off x="6444392" y="3179832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读取通知</a:t>
            </a:r>
            <a:endParaRPr lang="zh-CN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F2145AE-8DD7-483F-A715-AB1D6283E176}"/>
              </a:ext>
            </a:extLst>
          </p:cNvPr>
          <p:cNvSpPr/>
          <p:nvPr/>
        </p:nvSpPr>
        <p:spPr>
          <a:xfrm>
            <a:off x="5824146" y="1930430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删除通知</a:t>
            </a:r>
            <a:endParaRPr lang="zh-CN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35077F-96F9-4A49-B3EF-E8B2CF3B74F8}"/>
              </a:ext>
            </a:extLst>
          </p:cNvPr>
          <p:cNvSpPr txBox="1"/>
          <p:nvPr/>
        </p:nvSpPr>
        <p:spPr>
          <a:xfrm>
            <a:off x="1172969" y="1588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主要接口</a:t>
            </a:r>
          </a:p>
        </p:txBody>
      </p:sp>
    </p:spTree>
    <p:extLst>
      <p:ext uri="{BB962C8B-B14F-4D97-AF65-F5344CB8AC3E}">
        <p14:creationId xmlns:p14="http://schemas.microsoft.com/office/powerpoint/2010/main" val="10181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  <p:bldP spid="32" grpId="0"/>
      <p:bldP spid="33" grpId="0"/>
      <p:bldP spid="34" grpId="0" animBg="1"/>
      <p:bldP spid="35" grpId="0" animBg="1"/>
      <p:bldP spid="53" grpId="0" animBg="1"/>
      <p:bldP spid="54" grpId="0" animBg="1"/>
      <p:bldP spid="55" grpId="0"/>
      <p:bldP spid="56" grpId="0" animBg="1"/>
      <p:bldP spid="57" grpId="0" animBg="1"/>
      <p:bldP spid="58" grpId="0"/>
      <p:bldP spid="59" grpId="0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0DBC97-D763-44A8-BCC4-4432EAFC6827}"/>
              </a:ext>
            </a:extLst>
          </p:cNvPr>
          <p:cNvGrpSpPr/>
          <p:nvPr/>
        </p:nvGrpSpPr>
        <p:grpSpPr>
          <a:xfrm>
            <a:off x="1173975" y="1623585"/>
            <a:ext cx="7281683" cy="3099639"/>
            <a:chOff x="1173975" y="1623585"/>
            <a:chExt cx="7281683" cy="3099639"/>
          </a:xfrm>
        </p:grpSpPr>
        <p:sp>
          <p:nvSpPr>
            <p:cNvPr id="26" name="文本框 25"/>
            <p:cNvSpPr txBox="1"/>
            <p:nvPr/>
          </p:nvSpPr>
          <p:spPr>
            <a:xfrm>
              <a:off x="6189912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766512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1173975" y="1888821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其他模块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129703" y="1717874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通知模块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373510" y="2119654"/>
              <a:ext cx="1756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466078" y="16235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036906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751330" y="16616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写入数据库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2697608" y="17687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发送通知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1173975" y="3529781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前端</a:t>
              </a:r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53AD26EE-E279-471B-B90A-A817556C74B5}"/>
                </a:ext>
              </a:extLst>
            </p:cNvPr>
            <p:cNvSpPr/>
            <p:nvPr/>
          </p:nvSpPr>
          <p:spPr>
            <a:xfrm>
              <a:off x="3849583" y="3381849"/>
              <a:ext cx="1759773" cy="757526"/>
            </a:xfrm>
            <a:prstGeom prst="flowChartDecisi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服务器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320991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520498" y="232099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查找、更新数据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78BD735-1DE2-4161-BE70-45E908487090}"/>
                </a:ext>
              </a:extLst>
            </p:cNvPr>
            <p:cNvCxnSpPr>
              <a:stCxn id="20" idx="0"/>
              <a:endCxn id="4" idx="2"/>
            </p:cNvCxnSpPr>
            <p:nvPr/>
          </p:nvCxnSpPr>
          <p:spPr>
            <a:xfrm flipV="1">
              <a:off x="4729470" y="2521434"/>
              <a:ext cx="1" cy="860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2373510" y="337496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查看、删除邮件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B0676DD-518A-4626-83D1-5BF610D37453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 flipV="1">
              <a:off x="2373510" y="3760612"/>
              <a:ext cx="14760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B7FA46F0-6B6F-467F-A8FF-0359BBFCD7D7}"/>
                </a:ext>
              </a:extLst>
            </p:cNvPr>
            <p:cNvCxnSpPr>
              <a:stCxn id="20" idx="2"/>
              <a:endCxn id="19" idx="2"/>
            </p:cNvCxnSpPr>
            <p:nvPr/>
          </p:nvCxnSpPr>
          <p:spPr>
            <a:xfrm rot="5400000" flipH="1">
              <a:off x="3177641" y="2587547"/>
              <a:ext cx="147931" cy="2955727"/>
            </a:xfrm>
            <a:prstGeom prst="bentConnector3">
              <a:avLst>
                <a:gd name="adj1" fmla="val -1545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7ECC7E7-4DE4-412F-B20C-6E32DCF6980B}"/>
                </a:ext>
              </a:extLst>
            </p:cNvPr>
            <p:cNvSpPr txBox="1"/>
            <p:nvPr/>
          </p:nvSpPr>
          <p:spPr>
            <a:xfrm>
              <a:off x="2557548" y="43538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87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陶子卓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A9E8B3-D960-AC40-B123-720DB2DB5CD2}"/>
              </a:ext>
            </a:extLst>
          </p:cNvPr>
          <p:cNvSpPr/>
          <p:nvPr/>
        </p:nvSpPr>
        <p:spPr>
          <a:xfrm>
            <a:off x="1769132" y="1437665"/>
            <a:ext cx="1146875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P2P</a:t>
            </a:r>
            <a:r>
              <a:rPr kumimoji="1" lang="zh-CN" altLang="en-US" dirty="0"/>
              <a:t>小额贷款平台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C01D0D-14C1-AC44-B7BC-21E8206FDD45}"/>
              </a:ext>
            </a:extLst>
          </p:cNvPr>
          <p:cNvSpPr/>
          <p:nvPr/>
        </p:nvSpPr>
        <p:spPr>
          <a:xfrm>
            <a:off x="4087994" y="1437664"/>
            <a:ext cx="1078794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第三方支付平台</a:t>
            </a:r>
          </a:p>
        </p:txBody>
      </p:sp>
      <p:sp>
        <p:nvSpPr>
          <p:cNvPr id="5" name="罐形 4">
            <a:extLst>
              <a:ext uri="{FF2B5EF4-FFF2-40B4-BE49-F238E27FC236}">
                <a16:creationId xmlns:a16="http://schemas.microsoft.com/office/drawing/2014/main" id="{7F9455F0-3C30-A045-AC64-ADE4CDEAEC7D}"/>
              </a:ext>
            </a:extLst>
          </p:cNvPr>
          <p:cNvSpPr/>
          <p:nvPr/>
        </p:nvSpPr>
        <p:spPr>
          <a:xfrm>
            <a:off x="6338775" y="1410370"/>
            <a:ext cx="1086428" cy="1511085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数据库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3243F5C-3049-5842-8724-FD6D698AF538}"/>
              </a:ext>
            </a:extLst>
          </p:cNvPr>
          <p:cNvCxnSpPr/>
          <p:nvPr/>
        </p:nvCxnSpPr>
        <p:spPr>
          <a:xfrm>
            <a:off x="2916005" y="1920668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BBBCDD0-FE03-6644-8FB9-6E4A538C0109}"/>
              </a:ext>
            </a:extLst>
          </p:cNvPr>
          <p:cNvCxnSpPr/>
          <p:nvPr/>
        </p:nvCxnSpPr>
        <p:spPr>
          <a:xfrm>
            <a:off x="5166788" y="1928417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6EF809B-D439-1B49-95A5-8315FC3A2115}"/>
              </a:ext>
            </a:extLst>
          </p:cNvPr>
          <p:cNvCxnSpPr/>
          <p:nvPr/>
        </p:nvCxnSpPr>
        <p:spPr>
          <a:xfrm flipH="1">
            <a:off x="5166788" y="2487945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C95FD31-B053-1543-906E-2C30E3306D35}"/>
              </a:ext>
            </a:extLst>
          </p:cNvPr>
          <p:cNvCxnSpPr/>
          <p:nvPr/>
        </p:nvCxnSpPr>
        <p:spPr>
          <a:xfrm flipH="1">
            <a:off x="2916006" y="2485362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8656328-6E8A-FA47-A57B-331A7599835B}"/>
              </a:ext>
            </a:extLst>
          </p:cNvPr>
          <p:cNvSpPr txBox="1"/>
          <p:nvPr/>
        </p:nvSpPr>
        <p:spPr>
          <a:xfrm>
            <a:off x="2853729" y="1513288"/>
            <a:ext cx="129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交易请求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充值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提现请求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5D4072-6928-9C4A-AE15-E92E9299A41B}"/>
              </a:ext>
            </a:extLst>
          </p:cNvPr>
          <p:cNvSpPr txBox="1"/>
          <p:nvPr/>
        </p:nvSpPr>
        <p:spPr>
          <a:xfrm>
            <a:off x="2934440" y="1920668"/>
            <a:ext cx="113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绑卡等请求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BF7D06-13DD-444A-8B87-271A856F1668}"/>
              </a:ext>
            </a:extLst>
          </p:cNvPr>
          <p:cNvSpPr txBox="1"/>
          <p:nvPr/>
        </p:nvSpPr>
        <p:spPr>
          <a:xfrm>
            <a:off x="5240643" y="1514574"/>
            <a:ext cx="10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查看、更新、增加、删除等操作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8B5B3F-39E2-464F-A538-49AEC5FEE583}"/>
              </a:ext>
            </a:extLst>
          </p:cNvPr>
          <p:cNvSpPr txBox="1"/>
          <p:nvPr/>
        </p:nvSpPr>
        <p:spPr>
          <a:xfrm>
            <a:off x="5237006" y="2505563"/>
            <a:ext cx="102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查询结果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45F019-CDA9-2448-9DE8-A9353A415FD8}"/>
              </a:ext>
            </a:extLst>
          </p:cNvPr>
          <p:cNvSpPr txBox="1"/>
          <p:nvPr/>
        </p:nvSpPr>
        <p:spPr>
          <a:xfrm>
            <a:off x="3025310" y="2487084"/>
            <a:ext cx="95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结果或操作状态</a:t>
            </a:r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C20777D1-337E-5542-B1A2-D0C40D0F7EC8}"/>
              </a:ext>
            </a:extLst>
          </p:cNvPr>
          <p:cNvGraphicFramePr/>
          <p:nvPr/>
        </p:nvGraphicFramePr>
        <p:xfrm>
          <a:off x="352589" y="2917862"/>
          <a:ext cx="8048012" cy="194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225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3" grpId="0" animBg="1"/>
      <p:bldP spid="4" grpId="0" animBg="1"/>
      <p:bldP spid="5" grpId="0" animBg="1"/>
      <p:bldP spid="13" grpId="0"/>
      <p:bldP spid="14" grpId="0"/>
      <p:bldP spid="17" grpId="0"/>
      <p:bldP spid="18" grpId="0"/>
      <p:bldP spid="20" grpId="0"/>
      <p:bldGraphic spid="2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第三方支付平台框架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022594-F5A2-475C-A057-A3DD7895CCF4}"/>
              </a:ext>
            </a:extLst>
          </p:cNvPr>
          <p:cNvGrpSpPr/>
          <p:nvPr/>
        </p:nvGrpSpPr>
        <p:grpSpPr>
          <a:xfrm>
            <a:off x="562926" y="1819604"/>
            <a:ext cx="7717123" cy="1869527"/>
            <a:chOff x="562926" y="1819604"/>
            <a:chExt cx="7717123" cy="186952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7315AF-6823-A04B-8883-80EE269A6F08}"/>
                </a:ext>
              </a:extLst>
            </p:cNvPr>
            <p:cNvSpPr/>
            <p:nvPr/>
          </p:nvSpPr>
          <p:spPr>
            <a:xfrm>
              <a:off x="562926" y="2566628"/>
              <a:ext cx="2148741" cy="4351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ThirdPartyController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F12955D-8B2B-E940-B82A-990F596DCA99}"/>
                </a:ext>
              </a:extLst>
            </p:cNvPr>
            <p:cNvSpPr/>
            <p:nvPr/>
          </p:nvSpPr>
          <p:spPr>
            <a:xfrm>
              <a:off x="3285532" y="1819604"/>
              <a:ext cx="2137803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P2pAccountService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FAB9D4-C648-854D-B332-414E6D832942}"/>
                </a:ext>
              </a:extLst>
            </p:cNvPr>
            <p:cNvSpPr/>
            <p:nvPr/>
          </p:nvSpPr>
          <p:spPr>
            <a:xfrm>
              <a:off x="3285532" y="3304452"/>
              <a:ext cx="2137804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BankAccountService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E1E058C-EB98-524B-A211-6CE9FA40B90E}"/>
                </a:ext>
              </a:extLst>
            </p:cNvPr>
            <p:cNvSpPr/>
            <p:nvPr/>
          </p:nvSpPr>
          <p:spPr>
            <a:xfrm>
              <a:off x="6444943" y="1819604"/>
              <a:ext cx="1835106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P2pAccountDao</a:t>
              </a:r>
              <a:endParaRPr kumimoji="1"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60298F-2FC5-7345-B63F-D68A531C2E2E}"/>
                </a:ext>
              </a:extLst>
            </p:cNvPr>
            <p:cNvSpPr/>
            <p:nvPr/>
          </p:nvSpPr>
          <p:spPr>
            <a:xfrm>
              <a:off x="6444943" y="3304452"/>
              <a:ext cx="1835106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BankAccountDao</a:t>
              </a:r>
              <a:endParaRPr kumimoji="1" lang="zh-CN" altLang="en-US" dirty="0"/>
            </a:p>
          </p:txBody>
        </p: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07A7F7D7-C322-524D-9B4E-4766DCA7A635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711667" y="2008790"/>
              <a:ext cx="573865" cy="775402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0F1F591A-3463-0B45-B4D6-3610EEF6DE6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2711667" y="2784192"/>
              <a:ext cx="573865" cy="712600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B45ADE1-6110-904B-B3A4-A917914292F5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5423335" y="2008790"/>
              <a:ext cx="1021608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19BCDFC-849C-4B4F-95CE-DB05DBC7ADC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423336" y="3496792"/>
              <a:ext cx="1021607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15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27CB32-D5AD-4753-89D6-E928F5A765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736" y="1510722"/>
            <a:ext cx="5933808" cy="333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6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27122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0788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221851" y="1657858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355761" y="1618007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772319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772319" y="1618820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1521" y="2235158"/>
            <a:ext cx="236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查询账户余额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find_balance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4452" y="2235158"/>
            <a:ext cx="259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设置、修改支付密码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set_password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modify_password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10050" y="2235158"/>
            <a:ext cx="2680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绑定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解绑银行卡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add_bank_account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untie_bank_account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98577" y="3906652"/>
            <a:ext cx="220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充值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/recharge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/withdraw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50931" y="3903690"/>
            <a:ext cx="219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用户购买产品套餐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8691" y="390369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系统自动转账（加密）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/transfer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90" y="879301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第三方支付平台主要接口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</p:spTree>
    <p:extLst>
      <p:ext uri="{BB962C8B-B14F-4D97-AF65-F5344CB8AC3E}">
        <p14:creationId xmlns:p14="http://schemas.microsoft.com/office/powerpoint/2010/main" val="250872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91327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项目总结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6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04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fourth part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22900" y="2595755"/>
            <a:ext cx="287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执行总结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经验教训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69" r="21635"/>
          <a:stretch/>
        </p:blipFill>
        <p:spPr>
          <a:xfrm>
            <a:off x="1188250" y="1188788"/>
            <a:ext cx="2014431" cy="29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25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7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执行总结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id="{B483ACFA-864B-4745-ADED-72B7D85DE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4" y="1470958"/>
            <a:ext cx="8090972" cy="3474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74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29081" y="1761330"/>
            <a:ext cx="1122760" cy="744140"/>
            <a:chOff x="1285082" y="1637110"/>
            <a:chExt cx="1122760" cy="744140"/>
          </a:xfrm>
        </p:grpSpPr>
        <p:sp>
          <p:nvSpPr>
            <p:cNvPr id="14" name="MH_Other_1"/>
            <p:cNvSpPr/>
            <p:nvPr>
              <p:custDataLst>
                <p:tags r:id="rId8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9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01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77726" y="1761330"/>
            <a:ext cx="1122760" cy="744140"/>
            <a:chOff x="1285082" y="1637110"/>
            <a:chExt cx="1122760" cy="744140"/>
          </a:xfrm>
        </p:grpSpPr>
        <p:sp>
          <p:nvSpPr>
            <p:cNvPr id="17" name="MH_Other_1"/>
            <p:cNvSpPr/>
            <p:nvPr>
              <p:custDataLst>
                <p:tags r:id="rId6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7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02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29081" y="3314196"/>
            <a:ext cx="1122760" cy="744140"/>
            <a:chOff x="1285082" y="1637110"/>
            <a:chExt cx="1122760" cy="744140"/>
          </a:xfrm>
        </p:grpSpPr>
        <p:sp>
          <p:nvSpPr>
            <p:cNvPr id="20" name="MH_Other_1"/>
            <p:cNvSpPr/>
            <p:nvPr>
              <p:custDataLst>
                <p:tags r:id="rId4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5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03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410331" y="2610660"/>
            <a:ext cx="1519908" cy="42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版本控制管理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2379678" y="4241346"/>
            <a:ext cx="1589879" cy="42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设计尽早明确</a:t>
            </a:r>
            <a:endParaRPr lang="zh-CN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5142758" y="2610659"/>
            <a:ext cx="1776202" cy="42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接口文档规范化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经验教训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25F87C-9B8A-4A65-8643-A7046EDFD4C8}"/>
              </a:ext>
            </a:extLst>
          </p:cNvPr>
          <p:cNvSpPr/>
          <p:nvPr/>
        </p:nvSpPr>
        <p:spPr>
          <a:xfrm>
            <a:off x="5020618" y="4241345"/>
            <a:ext cx="2055016" cy="42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工作量需合理分配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851BD0E-1487-44D6-9F87-8A1D81778DD0}"/>
              </a:ext>
            </a:extLst>
          </p:cNvPr>
          <p:cNvGrpSpPr/>
          <p:nvPr/>
        </p:nvGrpSpPr>
        <p:grpSpPr>
          <a:xfrm>
            <a:off x="5477726" y="3314196"/>
            <a:ext cx="1122760" cy="744140"/>
            <a:chOff x="1285082" y="1637110"/>
            <a:chExt cx="1122760" cy="744140"/>
          </a:xfrm>
        </p:grpSpPr>
        <p:sp>
          <p:nvSpPr>
            <p:cNvPr id="30" name="MH_Other_1">
              <a:extLst>
                <a:ext uri="{FF2B5EF4-FFF2-40B4-BE49-F238E27FC236}">
                  <a16:creationId xmlns:a16="http://schemas.microsoft.com/office/drawing/2014/main" id="{BA9920D3-1F92-4E77-A7B9-030239A40C5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MH_SubTitle_1">
              <a:extLst>
                <a:ext uri="{FF2B5EF4-FFF2-40B4-BE49-F238E27FC236}">
                  <a16:creationId xmlns:a16="http://schemas.microsoft.com/office/drawing/2014/main" id="{49AFD29F-DBF7-4CD4-A8C9-57AD0CC5735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04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4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1473341"/>
            <a:chOff x="4748143" y="2780928"/>
            <a:chExt cx="4072329" cy="16066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28110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谢谢聆听！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8143" y="3584572"/>
              <a:ext cx="2043722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altLang="zh-CN" sz="1600" b="1" dirty="0">
                  <a:solidFill>
                    <a:srgbClr val="8BC145"/>
                  </a:solidFill>
                </a:rPr>
                <a:t>P2P</a:t>
              </a:r>
              <a:r>
                <a:rPr lang="zh-CN" altLang="en-US" sz="1600" b="1" dirty="0">
                  <a:solidFill>
                    <a:srgbClr val="8BC145"/>
                  </a:solidFill>
                </a:rPr>
                <a:t>小额贷平台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48143" y="3936170"/>
              <a:ext cx="149442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我们是</a:t>
              </a:r>
              <a:r>
                <a:rPr lang="en-US" altLang="zh-CN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B</a:t>
              </a:r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组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89155-9CC3-4682-8C45-5DC7E986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56" y="74162"/>
            <a:ext cx="1106743" cy="1106743"/>
          </a:xfrm>
          <a:prstGeom prst="rect">
            <a:avLst/>
          </a:prstGeom>
        </p:spPr>
      </p:pic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8FD40BC3-C7B9-4A1C-8FBF-18C6A6344E68}"/>
              </a:ext>
            </a:extLst>
          </p:cNvPr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BF05F5DF-C532-47C9-88C6-48E6A9C6B9ED}"/>
              </a:ext>
            </a:extLst>
          </p:cNvPr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1235E2AA-4A7E-4F34-8683-B6F159B24036}"/>
              </a:ext>
            </a:extLst>
          </p:cNvPr>
          <p:cNvSpPr txBox="1"/>
          <p:nvPr/>
        </p:nvSpPr>
        <p:spPr>
          <a:xfrm>
            <a:off x="4380072" y="3413508"/>
            <a:ext cx="4140877" cy="851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组长：卢健威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组员：王泽洋、解  坤、周  凯、何健聪、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540000"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陈振业、陶子卓、郑锐华、周学斌、郑宗航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数据库设计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51B57A31-0F59-4A36-905D-61CAA38B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2" y="107160"/>
            <a:ext cx="5452790" cy="4943464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71AA2EF-4A85-4DAE-966D-703E81072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" y="2393156"/>
            <a:ext cx="1851676" cy="2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4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7FEB65C-5900-401D-A7BA-23B08BA952D3}"/>
              </a:ext>
            </a:extLst>
          </p:cNvPr>
          <p:cNvSpPr/>
          <p:nvPr/>
        </p:nvSpPr>
        <p:spPr>
          <a:xfrm>
            <a:off x="6840676" y="578312"/>
            <a:ext cx="2057999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Vuex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Element-UI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Axios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83A3EF-8000-49E8-B1F7-FC9B23F574B1}"/>
              </a:ext>
            </a:extLst>
          </p:cNvPr>
          <p:cNvSpPr/>
          <p:nvPr/>
        </p:nvSpPr>
        <p:spPr>
          <a:xfrm>
            <a:off x="6861322" y="2886636"/>
            <a:ext cx="203735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SpringMVC</a:t>
            </a:r>
          </a:p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Mybatis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0B832C-B754-484B-B37D-5CF8D208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8" y="1072169"/>
            <a:ext cx="6665698" cy="3628934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73CE40A-7C91-4E23-B28F-0D6554D1AC97}"/>
              </a:ext>
            </a:extLst>
          </p:cNvPr>
          <p:cNvCxnSpPr>
            <a:cxnSpLocks/>
          </p:cNvCxnSpPr>
          <p:nvPr/>
        </p:nvCxnSpPr>
        <p:spPr>
          <a:xfrm>
            <a:off x="6840676" y="2749476"/>
            <a:ext cx="196042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-1" r="26801" b="13"/>
          <a:stretch/>
        </p:blipFill>
        <p:spPr>
          <a:xfrm flipH="1">
            <a:off x="1225332" y="1043516"/>
            <a:ext cx="2005548" cy="30560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27915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系统演示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50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02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second part</a:t>
            </a:r>
          </a:p>
        </p:txBody>
      </p:sp>
    </p:spTree>
    <p:extLst>
      <p:ext uri="{BB962C8B-B14F-4D97-AF65-F5344CB8AC3E}">
        <p14:creationId xmlns:p14="http://schemas.microsoft.com/office/powerpoint/2010/main" val="79377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2A18EBE-916F-4238-9AC2-E46FC2ABD31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E:\学习\包图网\视频"/>
  <p:tag name="ISPRING_PRESENTATION_TITLE" val="绿色清新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</TotalTime>
  <Words>1895</Words>
  <Application>Microsoft Office PowerPoint</Application>
  <PresentationFormat>全屏显示(16:9)</PresentationFormat>
  <Paragraphs>586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Titillium</vt:lpstr>
      <vt:lpstr>等线</vt:lpstr>
      <vt:lpstr>等线 (正文)</vt:lpstr>
      <vt:lpstr>微软雅黑</vt:lpstr>
      <vt:lpstr>Arial</vt:lpstr>
      <vt:lpstr>Calibri</vt:lpstr>
      <vt:lpstr>Calibri Light</vt:lpstr>
      <vt:lpstr>Office Theme</vt:lpstr>
      <vt:lpstr>1_Office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Janice</Manager>
  <Company>Janice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subject>绿色</dc:subject>
  <dc:creator>Janice</dc:creator>
  <cp:keywords>绿色小清新通用PPT模板</cp:keywords>
  <dc:description>Janice作品</dc:description>
  <cp:lastModifiedBy>陈 振业</cp:lastModifiedBy>
  <cp:revision>491</cp:revision>
  <dcterms:created xsi:type="dcterms:W3CDTF">2017-03-24T02:48:06Z</dcterms:created>
  <dcterms:modified xsi:type="dcterms:W3CDTF">2019-07-11T05:09:21Z</dcterms:modified>
  <cp:category>通用</cp:category>
</cp:coreProperties>
</file>